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0"/>
  </p:notesMasterIdLst>
  <p:sldIdLst>
    <p:sldId id="267" r:id="rId5"/>
    <p:sldId id="292" r:id="rId6"/>
    <p:sldId id="261" r:id="rId7"/>
    <p:sldId id="268" r:id="rId8"/>
    <p:sldId id="275" r:id="rId9"/>
    <p:sldId id="298" r:id="rId10"/>
    <p:sldId id="310" r:id="rId11"/>
    <p:sldId id="309" r:id="rId12"/>
    <p:sldId id="284" r:id="rId13"/>
    <p:sldId id="281" r:id="rId14"/>
    <p:sldId id="283" r:id="rId15"/>
    <p:sldId id="289" r:id="rId16"/>
    <p:sldId id="282" r:id="rId17"/>
    <p:sldId id="287" r:id="rId18"/>
    <p:sldId id="290" r:id="rId19"/>
    <p:sldId id="288" r:id="rId20"/>
    <p:sldId id="291" r:id="rId21"/>
    <p:sldId id="297" r:id="rId22"/>
    <p:sldId id="313" r:id="rId23"/>
    <p:sldId id="306" r:id="rId24"/>
    <p:sldId id="307" r:id="rId25"/>
    <p:sldId id="314" r:id="rId26"/>
    <p:sldId id="299" r:id="rId27"/>
    <p:sldId id="269" r:id="rId28"/>
    <p:sldId id="271" r:id="rId29"/>
    <p:sldId id="272" r:id="rId30"/>
    <p:sldId id="274" r:id="rId31"/>
    <p:sldId id="286" r:id="rId32"/>
    <p:sldId id="277" r:id="rId33"/>
    <p:sldId id="278" r:id="rId34"/>
    <p:sldId id="279" r:id="rId35"/>
    <p:sldId id="316" r:id="rId36"/>
    <p:sldId id="301" r:id="rId37"/>
    <p:sldId id="300" r:id="rId38"/>
    <p:sldId id="280" r:id="rId39"/>
    <p:sldId id="276" r:id="rId40"/>
    <p:sldId id="315" r:id="rId41"/>
    <p:sldId id="302" r:id="rId42"/>
    <p:sldId id="303" r:id="rId43"/>
    <p:sldId id="304" r:id="rId44"/>
    <p:sldId id="311" r:id="rId45"/>
    <p:sldId id="312" r:id="rId46"/>
    <p:sldId id="317" r:id="rId47"/>
    <p:sldId id="319" r:id="rId48"/>
    <p:sldId id="32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9" autoAdjust="0"/>
    <p:restoredTop sz="95278" autoAdjust="0"/>
  </p:normalViewPr>
  <p:slideViewPr>
    <p:cSldViewPr snapToGrid="0">
      <p:cViewPr varScale="1">
        <p:scale>
          <a:sx n="105" d="100"/>
          <a:sy n="105" d="100"/>
        </p:scale>
        <p:origin x="846" y="114"/>
      </p:cViewPr>
      <p:guideLst/>
    </p:cSldViewPr>
  </p:slideViewPr>
  <p:outlineViewPr>
    <p:cViewPr>
      <p:scale>
        <a:sx n="33" d="100"/>
        <a:sy n="33" d="100"/>
      </p:scale>
      <p:origin x="0" y="-6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87D87-84E6-455D-9137-C7CF503EAEF1}" type="doc">
      <dgm:prSet loTypeId="urn:microsoft.com/office/officeart/2016/7/layout/AccentHomeChevronProcess" loCatId="process" qsTypeId="urn:microsoft.com/office/officeart/2005/8/quickstyle/simple2" qsCatId="simple" csTypeId="urn:microsoft.com/office/officeart/2005/8/colors/colorful2" csCatId="colorful" phldr="1"/>
      <dgm:spPr/>
      <dgm:t>
        <a:bodyPr/>
        <a:lstStyle/>
        <a:p>
          <a:endParaRPr lang="en-US"/>
        </a:p>
      </dgm:t>
    </dgm:pt>
    <dgm:pt modelId="{A9C77153-0632-4305-8E03-2BCC6C8C7459}">
      <dgm:prSet custT="1"/>
      <dgm:spPr>
        <a:solidFill>
          <a:srgbClr val="FFC000"/>
        </a:solidFill>
      </dgm:spPr>
      <dgm:t>
        <a:bodyPr/>
        <a:lstStyle/>
        <a:p>
          <a:r>
            <a:rPr lang="en-US" sz="1300" dirty="0"/>
            <a:t>JUNE 2022	</a:t>
          </a:r>
        </a:p>
      </dgm:t>
    </dgm:pt>
    <dgm:pt modelId="{A4525C56-39CB-4215-A95D-39B6E499BA09}" type="parTrans" cxnId="{111157E0-EA47-436A-9E75-856959C340BD}">
      <dgm:prSet/>
      <dgm:spPr/>
      <dgm:t>
        <a:bodyPr/>
        <a:lstStyle/>
        <a:p>
          <a:endParaRPr lang="en-US"/>
        </a:p>
      </dgm:t>
    </dgm:pt>
    <dgm:pt modelId="{201200D3-7841-4E8A-9B28-5E6E7CCAD894}" type="sibTrans" cxnId="{111157E0-EA47-436A-9E75-856959C340BD}">
      <dgm:prSet/>
      <dgm:spPr/>
      <dgm:t>
        <a:bodyPr/>
        <a:lstStyle/>
        <a:p>
          <a:endParaRPr lang="en-US"/>
        </a:p>
      </dgm:t>
    </dgm:pt>
    <dgm:pt modelId="{6CFF382B-A01C-4893-950B-4C73B65EEEEC}">
      <dgm:prSet custT="1"/>
      <dgm:spPr/>
      <dgm:t>
        <a:bodyPr/>
        <a:lstStyle/>
        <a:p>
          <a:r>
            <a:rPr lang="en-US" sz="1400" dirty="0"/>
            <a:t>After</a:t>
          </a:r>
          <a:r>
            <a:rPr lang="en-US" sz="1400" baseline="0" dirty="0"/>
            <a:t> finishing courses, a proposal was put together, submitted to the school and accepted in time to start the implementation.</a:t>
          </a:r>
          <a:endParaRPr lang="en-US" sz="1400" dirty="0"/>
        </a:p>
      </dgm:t>
    </dgm:pt>
    <dgm:pt modelId="{B7C96CB3-A68C-4183-8C40-4F9620236662}" type="parTrans" cxnId="{6F975387-7989-4884-8B34-39B1587E43F0}">
      <dgm:prSet/>
      <dgm:spPr/>
      <dgm:t>
        <a:bodyPr/>
        <a:lstStyle/>
        <a:p>
          <a:endParaRPr lang="en-US"/>
        </a:p>
      </dgm:t>
    </dgm:pt>
    <dgm:pt modelId="{83CE1AC1-E70F-4806-860C-D78C14D0A733}" type="sibTrans" cxnId="{6F975387-7989-4884-8B34-39B1587E43F0}">
      <dgm:prSet/>
      <dgm:spPr/>
      <dgm:t>
        <a:bodyPr/>
        <a:lstStyle/>
        <a:p>
          <a:endParaRPr lang="en-US"/>
        </a:p>
      </dgm:t>
    </dgm:pt>
    <dgm:pt modelId="{D9A67F6B-3D91-47AC-9509-EE7F6DE34CDA}">
      <dgm:prSet custT="1"/>
      <dgm:spPr>
        <a:solidFill>
          <a:schemeClr val="accent2">
            <a:lumMod val="75000"/>
          </a:schemeClr>
        </a:solidFill>
      </dgm:spPr>
      <dgm:t>
        <a:bodyPr/>
        <a:lstStyle/>
        <a:p>
          <a:r>
            <a:rPr lang="en-US" sz="1300" dirty="0"/>
            <a:t>JULY 2022</a:t>
          </a:r>
        </a:p>
      </dgm:t>
    </dgm:pt>
    <dgm:pt modelId="{96746EE7-6EAE-4F15-AD27-FE0DC224EFDA}" type="parTrans" cxnId="{30ECA7C1-90D7-49EA-B846-37B334451FB2}">
      <dgm:prSet/>
      <dgm:spPr/>
      <dgm:t>
        <a:bodyPr/>
        <a:lstStyle/>
        <a:p>
          <a:endParaRPr lang="en-US"/>
        </a:p>
      </dgm:t>
    </dgm:pt>
    <dgm:pt modelId="{F473B4B7-9265-47BE-A8FE-8AB348E2ABC2}" type="sibTrans" cxnId="{30ECA7C1-90D7-49EA-B846-37B334451FB2}">
      <dgm:prSet/>
      <dgm:spPr/>
      <dgm:t>
        <a:bodyPr/>
        <a:lstStyle/>
        <a:p>
          <a:endParaRPr lang="en-US"/>
        </a:p>
      </dgm:t>
    </dgm:pt>
    <dgm:pt modelId="{02D74D69-297E-43BF-A5AF-D6AA0BFC05AB}">
      <dgm:prSet custT="1"/>
      <dgm:spPr/>
      <dgm:t>
        <a:bodyPr/>
        <a:lstStyle/>
        <a:p>
          <a:r>
            <a:rPr lang="en-US" sz="1400" dirty="0"/>
            <a:t>The planning stages took the first few weeks, then into coding, testing and many prototype iterations. A direction change occurred mid month. Documentation started at month end.</a:t>
          </a:r>
        </a:p>
      </dgm:t>
    </dgm:pt>
    <dgm:pt modelId="{E9E42E90-AF28-4A33-89F9-740E257D8458}" type="parTrans" cxnId="{E4F9D68D-7BA9-44D9-B82E-4962629C4524}">
      <dgm:prSet/>
      <dgm:spPr/>
      <dgm:t>
        <a:bodyPr/>
        <a:lstStyle/>
        <a:p>
          <a:endParaRPr lang="en-US"/>
        </a:p>
      </dgm:t>
    </dgm:pt>
    <dgm:pt modelId="{E1B8E8B6-D39D-4B34-953B-0E9EBB93BC69}" type="sibTrans" cxnId="{E4F9D68D-7BA9-44D9-B82E-4962629C4524}">
      <dgm:prSet/>
      <dgm:spPr/>
      <dgm:t>
        <a:bodyPr/>
        <a:lstStyle/>
        <a:p>
          <a:endParaRPr lang="en-US"/>
        </a:p>
      </dgm:t>
    </dgm:pt>
    <dgm:pt modelId="{17BFA5A2-ABDD-48DD-AAFA-22F43D87FC35}">
      <dgm:prSet custT="1"/>
      <dgm:spPr>
        <a:solidFill>
          <a:srgbClr val="FF0000"/>
        </a:solidFill>
      </dgm:spPr>
      <dgm:t>
        <a:bodyPr/>
        <a:lstStyle/>
        <a:p>
          <a:r>
            <a:rPr lang="en-US" sz="1300" dirty="0"/>
            <a:t>AUGUST 2022</a:t>
          </a:r>
        </a:p>
      </dgm:t>
    </dgm:pt>
    <dgm:pt modelId="{67AE45E2-495F-4610-98C0-FE3E11BDA056}" type="parTrans" cxnId="{A45608E4-F167-4840-8773-17AEB5ED8B6C}">
      <dgm:prSet/>
      <dgm:spPr/>
      <dgm:t>
        <a:bodyPr/>
        <a:lstStyle/>
        <a:p>
          <a:endParaRPr lang="en-US"/>
        </a:p>
      </dgm:t>
    </dgm:pt>
    <dgm:pt modelId="{59F05DE8-7C2D-42A7-8ABD-84E0D78626E5}" type="sibTrans" cxnId="{A45608E4-F167-4840-8773-17AEB5ED8B6C}">
      <dgm:prSet/>
      <dgm:spPr/>
      <dgm:t>
        <a:bodyPr/>
        <a:lstStyle/>
        <a:p>
          <a:endParaRPr lang="en-US"/>
        </a:p>
      </dgm:t>
    </dgm:pt>
    <dgm:pt modelId="{AFFD43BC-53B9-4C99-8D86-1735EC123E5B}">
      <dgm:prSet custT="1"/>
      <dgm:spPr/>
      <dgm:t>
        <a:bodyPr/>
        <a:lstStyle/>
        <a:p>
          <a:r>
            <a:rPr lang="en-US" sz="1400" dirty="0"/>
            <a:t>Documentation was finalized, current presentation built, and final bugs were worked on. Application not ready for the Play Store but large leaps in learning were earned.</a:t>
          </a:r>
        </a:p>
      </dgm:t>
    </dgm:pt>
    <dgm:pt modelId="{4FC3A91A-3552-47D5-B1EF-BBF5663E3411}" type="parTrans" cxnId="{9A58D734-49C1-4724-9B58-D4A95131C128}">
      <dgm:prSet/>
      <dgm:spPr/>
      <dgm:t>
        <a:bodyPr/>
        <a:lstStyle/>
        <a:p>
          <a:endParaRPr lang="en-US"/>
        </a:p>
      </dgm:t>
    </dgm:pt>
    <dgm:pt modelId="{D92FFE60-F8F9-447A-B5A7-728DDC5B5773}" type="sibTrans" cxnId="{9A58D734-49C1-4724-9B58-D4A95131C128}">
      <dgm:prSet/>
      <dgm:spPr/>
      <dgm:t>
        <a:bodyPr/>
        <a:lstStyle/>
        <a:p>
          <a:endParaRPr lang="en-US"/>
        </a:p>
      </dgm:t>
    </dgm:pt>
    <dgm:pt modelId="{B4A97AC6-5E92-4E9E-A1AD-4C4857E5F397}" type="pres">
      <dgm:prSet presAssocID="{93F87D87-84E6-455D-9137-C7CF503EAEF1}" presName="Name0" presStyleCnt="0">
        <dgm:presLayoutVars>
          <dgm:animLvl val="lvl"/>
          <dgm:resizeHandles val="exact"/>
        </dgm:presLayoutVars>
      </dgm:prSet>
      <dgm:spPr/>
    </dgm:pt>
    <dgm:pt modelId="{553C5494-7B0B-497B-BE50-ED8C67249709}" type="pres">
      <dgm:prSet presAssocID="{A9C77153-0632-4305-8E03-2BCC6C8C7459}" presName="composite" presStyleCnt="0"/>
      <dgm:spPr/>
    </dgm:pt>
    <dgm:pt modelId="{B1ED519E-9332-4298-8BC0-38E08B9E91EA}" type="pres">
      <dgm:prSet presAssocID="{A9C77153-0632-4305-8E03-2BCC6C8C7459}" presName="L" presStyleLbl="solidFgAcc1" presStyleIdx="0" presStyleCnt="3">
        <dgm:presLayoutVars>
          <dgm:chMax val="0"/>
          <dgm:chPref val="0"/>
        </dgm:presLayoutVars>
      </dgm:prSet>
      <dgm:spPr/>
    </dgm:pt>
    <dgm:pt modelId="{A243EBB1-DEBB-487C-88D3-3EFD316D71E9}" type="pres">
      <dgm:prSet presAssocID="{A9C77153-0632-4305-8E03-2BCC6C8C7459}" presName="parTx" presStyleLbl="alignNode1" presStyleIdx="0" presStyleCnt="3">
        <dgm:presLayoutVars>
          <dgm:chMax val="0"/>
          <dgm:chPref val="0"/>
          <dgm:bulletEnabled val="1"/>
        </dgm:presLayoutVars>
      </dgm:prSet>
      <dgm:spPr/>
    </dgm:pt>
    <dgm:pt modelId="{62911FCB-CF61-463E-9EA6-F7BF95A67E51}" type="pres">
      <dgm:prSet presAssocID="{A9C77153-0632-4305-8E03-2BCC6C8C7459}" presName="desTx" presStyleLbl="revTx" presStyleIdx="0" presStyleCnt="3">
        <dgm:presLayoutVars>
          <dgm:chMax val="0"/>
          <dgm:chPref val="0"/>
          <dgm:bulletEnabled val="1"/>
        </dgm:presLayoutVars>
      </dgm:prSet>
      <dgm:spPr/>
    </dgm:pt>
    <dgm:pt modelId="{1F6CE185-0298-4854-ACDD-FCA8D25F8C4E}" type="pres">
      <dgm:prSet presAssocID="{A9C77153-0632-4305-8E03-2BCC6C8C7459}" presName="EmptyPlaceHolder" presStyleCnt="0"/>
      <dgm:spPr/>
    </dgm:pt>
    <dgm:pt modelId="{FE981211-9F32-4655-B811-9BB6FC55B778}" type="pres">
      <dgm:prSet presAssocID="{201200D3-7841-4E8A-9B28-5E6E7CCAD894}" presName="space" presStyleCnt="0"/>
      <dgm:spPr/>
    </dgm:pt>
    <dgm:pt modelId="{C3867B3C-A56E-47DC-912F-D3DBE275183F}" type="pres">
      <dgm:prSet presAssocID="{D9A67F6B-3D91-47AC-9509-EE7F6DE34CDA}" presName="composite" presStyleCnt="0"/>
      <dgm:spPr/>
    </dgm:pt>
    <dgm:pt modelId="{36775784-7760-420D-8D9A-5464FD9141AE}" type="pres">
      <dgm:prSet presAssocID="{D9A67F6B-3D91-47AC-9509-EE7F6DE34CDA}" presName="L" presStyleLbl="solidFgAcc1" presStyleIdx="1" presStyleCnt="3">
        <dgm:presLayoutVars>
          <dgm:chMax val="0"/>
          <dgm:chPref val="0"/>
        </dgm:presLayoutVars>
      </dgm:prSet>
      <dgm:spPr/>
    </dgm:pt>
    <dgm:pt modelId="{916A5A41-D6F0-4EA9-AB50-F05D425BCA52}" type="pres">
      <dgm:prSet presAssocID="{D9A67F6B-3D91-47AC-9509-EE7F6DE34CDA}" presName="parTx" presStyleLbl="alignNode1" presStyleIdx="1" presStyleCnt="3">
        <dgm:presLayoutVars>
          <dgm:chMax val="0"/>
          <dgm:chPref val="0"/>
          <dgm:bulletEnabled val="1"/>
        </dgm:presLayoutVars>
      </dgm:prSet>
      <dgm:spPr/>
    </dgm:pt>
    <dgm:pt modelId="{EDC85F65-41DE-490E-AF0A-69E363ACAF5F}" type="pres">
      <dgm:prSet presAssocID="{D9A67F6B-3D91-47AC-9509-EE7F6DE34CDA}" presName="desTx" presStyleLbl="revTx" presStyleIdx="1" presStyleCnt="3">
        <dgm:presLayoutVars>
          <dgm:chMax val="0"/>
          <dgm:chPref val="0"/>
          <dgm:bulletEnabled val="1"/>
        </dgm:presLayoutVars>
      </dgm:prSet>
      <dgm:spPr/>
    </dgm:pt>
    <dgm:pt modelId="{C701F89B-C91F-48B0-9B9A-DCDF7065C77C}" type="pres">
      <dgm:prSet presAssocID="{D9A67F6B-3D91-47AC-9509-EE7F6DE34CDA}" presName="EmptyPlaceHolder" presStyleCnt="0"/>
      <dgm:spPr/>
    </dgm:pt>
    <dgm:pt modelId="{169F64FD-B028-48F0-B031-9535FE431B2C}" type="pres">
      <dgm:prSet presAssocID="{F473B4B7-9265-47BE-A8FE-8AB348E2ABC2}" presName="space" presStyleCnt="0"/>
      <dgm:spPr/>
    </dgm:pt>
    <dgm:pt modelId="{9AEC58EE-9ED4-4404-9BF3-B8D89398206A}" type="pres">
      <dgm:prSet presAssocID="{17BFA5A2-ABDD-48DD-AAFA-22F43D87FC35}" presName="composite" presStyleCnt="0"/>
      <dgm:spPr/>
    </dgm:pt>
    <dgm:pt modelId="{3D8D9F4B-4537-4E3C-9549-BF552E2DED80}" type="pres">
      <dgm:prSet presAssocID="{17BFA5A2-ABDD-48DD-AAFA-22F43D87FC35}" presName="L" presStyleLbl="solidFgAcc1" presStyleIdx="2" presStyleCnt="3">
        <dgm:presLayoutVars>
          <dgm:chMax val="0"/>
          <dgm:chPref val="0"/>
        </dgm:presLayoutVars>
      </dgm:prSet>
      <dgm:spPr/>
    </dgm:pt>
    <dgm:pt modelId="{D230D845-D759-4C2C-A2D3-AF3AFA826819}" type="pres">
      <dgm:prSet presAssocID="{17BFA5A2-ABDD-48DD-AAFA-22F43D87FC35}" presName="parTx" presStyleLbl="alignNode1" presStyleIdx="2" presStyleCnt="3">
        <dgm:presLayoutVars>
          <dgm:chMax val="0"/>
          <dgm:chPref val="0"/>
          <dgm:bulletEnabled val="1"/>
        </dgm:presLayoutVars>
      </dgm:prSet>
      <dgm:spPr/>
    </dgm:pt>
    <dgm:pt modelId="{9A98F3BB-7942-4C90-B62F-93C8AA660DDB}" type="pres">
      <dgm:prSet presAssocID="{17BFA5A2-ABDD-48DD-AAFA-22F43D87FC35}" presName="desTx" presStyleLbl="revTx" presStyleIdx="2" presStyleCnt="3">
        <dgm:presLayoutVars>
          <dgm:chMax val="0"/>
          <dgm:chPref val="0"/>
          <dgm:bulletEnabled val="1"/>
        </dgm:presLayoutVars>
      </dgm:prSet>
      <dgm:spPr/>
    </dgm:pt>
    <dgm:pt modelId="{7AF07BE0-94FF-41ED-BC62-08B419A3B6F9}" type="pres">
      <dgm:prSet presAssocID="{17BFA5A2-ABDD-48DD-AAFA-22F43D87FC35}" presName="EmptyPlaceHolder" presStyleCnt="0"/>
      <dgm:spPr/>
    </dgm:pt>
  </dgm:ptLst>
  <dgm:cxnLst>
    <dgm:cxn modelId="{37BA862A-B7BA-4E5F-BBDF-493DFC9AEECC}" type="presOf" srcId="{17BFA5A2-ABDD-48DD-AAFA-22F43D87FC35}" destId="{D230D845-D759-4C2C-A2D3-AF3AFA826819}" srcOrd="0" destOrd="0" presId="urn:microsoft.com/office/officeart/2016/7/layout/AccentHomeChevronProcess"/>
    <dgm:cxn modelId="{9A58D734-49C1-4724-9B58-D4A95131C128}" srcId="{17BFA5A2-ABDD-48DD-AAFA-22F43D87FC35}" destId="{AFFD43BC-53B9-4C99-8D86-1735EC123E5B}" srcOrd="0" destOrd="0" parTransId="{4FC3A91A-3552-47D5-B1EF-BBF5663E3411}" sibTransId="{D92FFE60-F8F9-447A-B5A7-728DDC5B5773}"/>
    <dgm:cxn modelId="{B5E9ED37-0A29-4A10-8A37-501C86F172D5}" type="presOf" srcId="{AFFD43BC-53B9-4C99-8D86-1735EC123E5B}" destId="{9A98F3BB-7942-4C90-B62F-93C8AA660DDB}" srcOrd="0" destOrd="0" presId="urn:microsoft.com/office/officeart/2016/7/layout/AccentHomeChevronProcess"/>
    <dgm:cxn modelId="{74398141-CD5E-456E-8A64-108F2DF3C195}" type="presOf" srcId="{6CFF382B-A01C-4893-950B-4C73B65EEEEC}" destId="{62911FCB-CF61-463E-9EA6-F7BF95A67E51}" srcOrd="0" destOrd="0" presId="urn:microsoft.com/office/officeart/2016/7/layout/AccentHomeChevronProcess"/>
    <dgm:cxn modelId="{6F975387-7989-4884-8B34-39B1587E43F0}" srcId="{A9C77153-0632-4305-8E03-2BCC6C8C7459}" destId="{6CFF382B-A01C-4893-950B-4C73B65EEEEC}" srcOrd="0" destOrd="0" parTransId="{B7C96CB3-A68C-4183-8C40-4F9620236662}" sibTransId="{83CE1AC1-E70F-4806-860C-D78C14D0A733}"/>
    <dgm:cxn modelId="{2F8A4688-2F2F-41E2-B86E-3337A1B1C2C6}" type="presOf" srcId="{D9A67F6B-3D91-47AC-9509-EE7F6DE34CDA}" destId="{916A5A41-D6F0-4EA9-AB50-F05D425BCA52}" srcOrd="0" destOrd="0" presId="urn:microsoft.com/office/officeart/2016/7/layout/AccentHomeChevronProcess"/>
    <dgm:cxn modelId="{32E9EF89-75B0-46CE-9561-1B86E4154A71}" type="presOf" srcId="{02D74D69-297E-43BF-A5AF-D6AA0BFC05AB}" destId="{EDC85F65-41DE-490E-AF0A-69E363ACAF5F}" srcOrd="0" destOrd="0" presId="urn:microsoft.com/office/officeart/2016/7/layout/AccentHomeChevronProcess"/>
    <dgm:cxn modelId="{E4F9D68D-7BA9-44D9-B82E-4962629C4524}" srcId="{D9A67F6B-3D91-47AC-9509-EE7F6DE34CDA}" destId="{02D74D69-297E-43BF-A5AF-D6AA0BFC05AB}" srcOrd="0" destOrd="0" parTransId="{E9E42E90-AF28-4A33-89F9-740E257D8458}" sibTransId="{E1B8E8B6-D39D-4B34-953B-0E9EBB93BC69}"/>
    <dgm:cxn modelId="{F1A8379B-E2A7-4A3D-B7A4-C12DDBC93167}" type="presOf" srcId="{93F87D87-84E6-455D-9137-C7CF503EAEF1}" destId="{B4A97AC6-5E92-4E9E-A1AD-4C4857E5F397}" srcOrd="0" destOrd="0" presId="urn:microsoft.com/office/officeart/2016/7/layout/AccentHomeChevronProcess"/>
    <dgm:cxn modelId="{30ECA7C1-90D7-49EA-B846-37B334451FB2}" srcId="{93F87D87-84E6-455D-9137-C7CF503EAEF1}" destId="{D9A67F6B-3D91-47AC-9509-EE7F6DE34CDA}" srcOrd="1" destOrd="0" parTransId="{96746EE7-6EAE-4F15-AD27-FE0DC224EFDA}" sibTransId="{F473B4B7-9265-47BE-A8FE-8AB348E2ABC2}"/>
    <dgm:cxn modelId="{8A943EDC-CA57-4942-A50E-C38A68CB04C5}" type="presOf" srcId="{A9C77153-0632-4305-8E03-2BCC6C8C7459}" destId="{A243EBB1-DEBB-487C-88D3-3EFD316D71E9}" srcOrd="0" destOrd="0" presId="urn:microsoft.com/office/officeart/2016/7/layout/AccentHomeChevronProcess"/>
    <dgm:cxn modelId="{111157E0-EA47-436A-9E75-856959C340BD}" srcId="{93F87D87-84E6-455D-9137-C7CF503EAEF1}" destId="{A9C77153-0632-4305-8E03-2BCC6C8C7459}" srcOrd="0" destOrd="0" parTransId="{A4525C56-39CB-4215-A95D-39B6E499BA09}" sibTransId="{201200D3-7841-4E8A-9B28-5E6E7CCAD894}"/>
    <dgm:cxn modelId="{A45608E4-F167-4840-8773-17AEB5ED8B6C}" srcId="{93F87D87-84E6-455D-9137-C7CF503EAEF1}" destId="{17BFA5A2-ABDD-48DD-AAFA-22F43D87FC35}" srcOrd="2" destOrd="0" parTransId="{67AE45E2-495F-4610-98C0-FE3E11BDA056}" sibTransId="{59F05DE8-7C2D-42A7-8ABD-84E0D78626E5}"/>
    <dgm:cxn modelId="{42AEA83A-FB22-48EB-B3F7-0F5DC1E43396}" type="presParOf" srcId="{B4A97AC6-5E92-4E9E-A1AD-4C4857E5F397}" destId="{553C5494-7B0B-497B-BE50-ED8C67249709}" srcOrd="0" destOrd="0" presId="urn:microsoft.com/office/officeart/2016/7/layout/AccentHomeChevronProcess"/>
    <dgm:cxn modelId="{4BC8AF5E-6864-4EA6-A225-B02EDAD72EF8}" type="presParOf" srcId="{553C5494-7B0B-497B-BE50-ED8C67249709}" destId="{B1ED519E-9332-4298-8BC0-38E08B9E91EA}" srcOrd="0" destOrd="0" presId="urn:microsoft.com/office/officeart/2016/7/layout/AccentHomeChevronProcess"/>
    <dgm:cxn modelId="{FF954232-D3EF-4C77-B3D4-B757FD4D8B48}" type="presParOf" srcId="{553C5494-7B0B-497B-BE50-ED8C67249709}" destId="{A243EBB1-DEBB-487C-88D3-3EFD316D71E9}" srcOrd="1" destOrd="0" presId="urn:microsoft.com/office/officeart/2016/7/layout/AccentHomeChevronProcess"/>
    <dgm:cxn modelId="{D6C6A7FC-2376-4772-A623-857C1313A41A}" type="presParOf" srcId="{553C5494-7B0B-497B-BE50-ED8C67249709}" destId="{62911FCB-CF61-463E-9EA6-F7BF95A67E51}" srcOrd="2" destOrd="0" presId="urn:microsoft.com/office/officeart/2016/7/layout/AccentHomeChevronProcess"/>
    <dgm:cxn modelId="{2E749388-1101-4CEB-BA73-6AE7AE9D3C16}" type="presParOf" srcId="{553C5494-7B0B-497B-BE50-ED8C67249709}" destId="{1F6CE185-0298-4854-ACDD-FCA8D25F8C4E}" srcOrd="3" destOrd="0" presId="urn:microsoft.com/office/officeart/2016/7/layout/AccentHomeChevronProcess"/>
    <dgm:cxn modelId="{CD04EA8E-BBAA-43C1-B635-A9C040C18111}" type="presParOf" srcId="{B4A97AC6-5E92-4E9E-A1AD-4C4857E5F397}" destId="{FE981211-9F32-4655-B811-9BB6FC55B778}" srcOrd="1" destOrd="0" presId="urn:microsoft.com/office/officeart/2016/7/layout/AccentHomeChevronProcess"/>
    <dgm:cxn modelId="{D0797D91-199B-4B7C-92BF-29DCBDE644AB}" type="presParOf" srcId="{B4A97AC6-5E92-4E9E-A1AD-4C4857E5F397}" destId="{C3867B3C-A56E-47DC-912F-D3DBE275183F}" srcOrd="2" destOrd="0" presId="urn:microsoft.com/office/officeart/2016/7/layout/AccentHomeChevronProcess"/>
    <dgm:cxn modelId="{7A583192-7ACA-4A24-9F97-35141CAFA99C}" type="presParOf" srcId="{C3867B3C-A56E-47DC-912F-D3DBE275183F}" destId="{36775784-7760-420D-8D9A-5464FD9141AE}" srcOrd="0" destOrd="0" presId="urn:microsoft.com/office/officeart/2016/7/layout/AccentHomeChevronProcess"/>
    <dgm:cxn modelId="{0952F77C-310E-4DE7-A7C5-6BA9DC4B6D00}" type="presParOf" srcId="{C3867B3C-A56E-47DC-912F-D3DBE275183F}" destId="{916A5A41-D6F0-4EA9-AB50-F05D425BCA52}" srcOrd="1" destOrd="0" presId="urn:microsoft.com/office/officeart/2016/7/layout/AccentHomeChevronProcess"/>
    <dgm:cxn modelId="{DB5673B8-6B10-4AA5-9A39-2AD232483DC3}" type="presParOf" srcId="{C3867B3C-A56E-47DC-912F-D3DBE275183F}" destId="{EDC85F65-41DE-490E-AF0A-69E363ACAF5F}" srcOrd="2" destOrd="0" presId="urn:microsoft.com/office/officeart/2016/7/layout/AccentHomeChevronProcess"/>
    <dgm:cxn modelId="{DD571491-1AA9-4CBD-8FAA-7D18F8DFBD9C}" type="presParOf" srcId="{C3867B3C-A56E-47DC-912F-D3DBE275183F}" destId="{C701F89B-C91F-48B0-9B9A-DCDF7065C77C}" srcOrd="3" destOrd="0" presId="urn:microsoft.com/office/officeart/2016/7/layout/AccentHomeChevronProcess"/>
    <dgm:cxn modelId="{35E1908A-8F6D-453A-A9EF-428D6B84619C}" type="presParOf" srcId="{B4A97AC6-5E92-4E9E-A1AD-4C4857E5F397}" destId="{169F64FD-B028-48F0-B031-9535FE431B2C}" srcOrd="3" destOrd="0" presId="urn:microsoft.com/office/officeart/2016/7/layout/AccentHomeChevronProcess"/>
    <dgm:cxn modelId="{BFD7B8E2-7E95-42A3-B8CC-33310B978A5A}" type="presParOf" srcId="{B4A97AC6-5E92-4E9E-A1AD-4C4857E5F397}" destId="{9AEC58EE-9ED4-4404-9BF3-B8D89398206A}" srcOrd="4" destOrd="0" presId="urn:microsoft.com/office/officeart/2016/7/layout/AccentHomeChevronProcess"/>
    <dgm:cxn modelId="{3F893109-9373-4899-9261-D0B96189DE57}" type="presParOf" srcId="{9AEC58EE-9ED4-4404-9BF3-B8D89398206A}" destId="{3D8D9F4B-4537-4E3C-9549-BF552E2DED80}" srcOrd="0" destOrd="0" presId="urn:microsoft.com/office/officeart/2016/7/layout/AccentHomeChevronProcess"/>
    <dgm:cxn modelId="{4AD407CC-762B-4260-A50B-C73788967B1B}" type="presParOf" srcId="{9AEC58EE-9ED4-4404-9BF3-B8D89398206A}" destId="{D230D845-D759-4C2C-A2D3-AF3AFA826819}" srcOrd="1" destOrd="0" presId="urn:microsoft.com/office/officeart/2016/7/layout/AccentHomeChevronProcess"/>
    <dgm:cxn modelId="{1B0A4889-F86A-454C-A4B5-ABF4550F8BD6}" type="presParOf" srcId="{9AEC58EE-9ED4-4404-9BF3-B8D89398206A}" destId="{9A98F3BB-7942-4C90-B62F-93C8AA660DDB}" srcOrd="2" destOrd="0" presId="urn:microsoft.com/office/officeart/2016/7/layout/AccentHomeChevronProcess"/>
    <dgm:cxn modelId="{851C2561-38D6-4987-99E9-59B65F25D5FC}" type="presParOf" srcId="{9AEC58EE-9ED4-4404-9BF3-B8D89398206A}" destId="{7AF07BE0-94FF-41ED-BC62-08B419A3B6F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D519E-9332-4298-8BC0-38E08B9E91EA}">
      <dsp:nvSpPr>
        <dsp:cNvPr id="0" name=""/>
        <dsp:cNvSpPr/>
      </dsp:nvSpPr>
      <dsp:spPr>
        <a:xfrm rot="5400000">
          <a:off x="-528008"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3EBB1-DEBB-487C-88D3-3EFD316D71E9}">
      <dsp:nvSpPr>
        <dsp:cNvPr id="0" name=""/>
        <dsp:cNvSpPr/>
      </dsp:nvSpPr>
      <dsp:spPr>
        <a:xfrm>
          <a:off x="4417" y="1941821"/>
          <a:ext cx="3493583" cy="448112"/>
        </a:xfrm>
        <a:prstGeom prst="homePlate">
          <a:avLst>
            <a:gd name="adj" fmla="val 25000"/>
          </a:avLst>
        </a:prstGeom>
        <a:solidFill>
          <a:srgbClr val="FFC000"/>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JUNE 2022	</a:t>
          </a:r>
        </a:p>
      </dsp:txBody>
      <dsp:txXfrm>
        <a:off x="4417" y="1941821"/>
        <a:ext cx="3437569" cy="448112"/>
      </dsp:txXfrm>
    </dsp:sp>
    <dsp:sp modelId="{62911FCB-CF61-463E-9EA6-F7BF95A67E51}">
      <dsp:nvSpPr>
        <dsp:cNvPr id="0" name=""/>
        <dsp:cNvSpPr/>
      </dsp:nvSpPr>
      <dsp:spPr>
        <a:xfrm>
          <a:off x="283903"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After</a:t>
          </a:r>
          <a:r>
            <a:rPr lang="en-US" sz="1400" kern="1200" baseline="0" dirty="0"/>
            <a:t> finishing courses, a proposal was put together, submitted to the school and accepted in time to start the implementation.</a:t>
          </a:r>
          <a:endParaRPr lang="en-US" sz="1400" kern="1200" dirty="0"/>
        </a:p>
      </dsp:txBody>
      <dsp:txXfrm>
        <a:off x="283903" y="765175"/>
        <a:ext cx="2836790" cy="683207"/>
      </dsp:txXfrm>
    </dsp:sp>
    <dsp:sp modelId="{36775784-7760-420D-8D9A-5464FD9141AE}">
      <dsp:nvSpPr>
        <dsp:cNvPr id="0" name=""/>
        <dsp:cNvSpPr/>
      </dsp:nvSpPr>
      <dsp:spPr>
        <a:xfrm rot="5400000">
          <a:off x="2860767"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0">
          <a:scrgbClr r="0" g="0" b="0"/>
        </a:effectRef>
        <a:fontRef idx="minor"/>
      </dsp:style>
    </dsp:sp>
    <dsp:sp modelId="{916A5A41-D6F0-4EA9-AB50-F05D425BCA52}">
      <dsp:nvSpPr>
        <dsp:cNvPr id="0" name=""/>
        <dsp:cNvSpPr/>
      </dsp:nvSpPr>
      <dsp:spPr>
        <a:xfrm>
          <a:off x="3393193" y="1941821"/>
          <a:ext cx="3493583" cy="448112"/>
        </a:xfrm>
        <a:prstGeom prst="chevron">
          <a:avLst>
            <a:gd name="adj" fmla="val 25000"/>
          </a:avLst>
        </a:prstGeom>
        <a:solidFill>
          <a:schemeClr val="accent2">
            <a:lumMod val="7500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JULY 2022</a:t>
          </a:r>
        </a:p>
      </dsp:txBody>
      <dsp:txXfrm>
        <a:off x="3505221" y="1941821"/>
        <a:ext cx="3269527" cy="448112"/>
      </dsp:txXfrm>
    </dsp:sp>
    <dsp:sp modelId="{EDC85F65-41DE-490E-AF0A-69E363ACAF5F}">
      <dsp:nvSpPr>
        <dsp:cNvPr id="0" name=""/>
        <dsp:cNvSpPr/>
      </dsp:nvSpPr>
      <dsp:spPr>
        <a:xfrm>
          <a:off x="3672680"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The planning stages took the first few weeks, then into coding, testing and many prototype iterations. A direction change occurred mid month. Documentation started at month end.</a:t>
          </a:r>
        </a:p>
      </dsp:txBody>
      <dsp:txXfrm>
        <a:off x="3672680" y="765175"/>
        <a:ext cx="2836790" cy="683207"/>
      </dsp:txXfrm>
    </dsp:sp>
    <dsp:sp modelId="{3D8D9F4B-4537-4E3C-9549-BF552E2DED80}">
      <dsp:nvSpPr>
        <dsp:cNvPr id="0" name=""/>
        <dsp:cNvSpPr/>
      </dsp:nvSpPr>
      <dsp:spPr>
        <a:xfrm rot="5400000">
          <a:off x="6249544"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0">
          <a:scrgbClr r="0" g="0" b="0"/>
        </a:effectRef>
        <a:fontRef idx="minor"/>
      </dsp:style>
    </dsp:sp>
    <dsp:sp modelId="{D230D845-D759-4C2C-A2D3-AF3AFA826819}">
      <dsp:nvSpPr>
        <dsp:cNvPr id="0" name=""/>
        <dsp:cNvSpPr/>
      </dsp:nvSpPr>
      <dsp:spPr>
        <a:xfrm>
          <a:off x="6781969" y="1941821"/>
          <a:ext cx="3493583" cy="448112"/>
        </a:xfrm>
        <a:prstGeom prst="chevron">
          <a:avLst>
            <a:gd name="adj" fmla="val 25000"/>
          </a:avLst>
        </a:prstGeom>
        <a:solidFill>
          <a:srgbClr val="FF0000"/>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AUGUST 2022</a:t>
          </a:r>
        </a:p>
      </dsp:txBody>
      <dsp:txXfrm>
        <a:off x="6893997" y="1941821"/>
        <a:ext cx="3269527" cy="448112"/>
      </dsp:txXfrm>
    </dsp:sp>
    <dsp:sp modelId="{9A98F3BB-7942-4C90-B62F-93C8AA660DDB}">
      <dsp:nvSpPr>
        <dsp:cNvPr id="0" name=""/>
        <dsp:cNvSpPr/>
      </dsp:nvSpPr>
      <dsp:spPr>
        <a:xfrm>
          <a:off x="7061456"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Documentation was finalized, current presentation built, and final bugs were worked on. Application not ready for the Play Store but large leaps in learning were earned.</a:t>
          </a:r>
        </a:p>
      </dsp:txBody>
      <dsp:txXfrm>
        <a:off x="7061456" y="765175"/>
        <a:ext cx="2836790" cy="683207"/>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8/10/2022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8/10/2022</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8/10/2022</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8/10/2022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8/10/2022</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8/10/2022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8/10/2022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8/10/2022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8/10/2022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8/10/2022</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pp.termly.io/dashboard/website/066e09ba-feb6-4fe2-a987-cc7d394f90e4/privacy-polic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github.com/mathewpenny/MovieMatchV2/blob/main/Movie%20Match%20Users%20Manual.docx"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docs.google.com/document/d/1GEziw0jCbs784X_hBY7u86-EJ-6J0KSj4PXLDKGXEgo/edi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hyperlink" Target="https://developer.android.com/" TargetMode="External"/><Relationship Id="rId7" Type="http://schemas.openxmlformats.org/officeDocument/2006/relationships/hyperlink" Target="https://www.geeksforgeeks.org/" TargetMode="External"/><Relationship Id="rId2" Type="http://schemas.openxmlformats.org/officeDocument/2006/relationships/hyperlink" Target="https://www.youtube.com/watch?v=lMhkxJIDv44&amp;list=PLxabZQCAe5fio9dm1Vd0peIY6HLfo5MCf&amp;index=2&amp;ab_channel=SimCoder" TargetMode="External"/><Relationship Id="rId1" Type="http://schemas.openxmlformats.org/officeDocument/2006/relationships/slideLayout" Target="../slideLayouts/slideLayout2.xml"/><Relationship Id="rId6" Type="http://schemas.openxmlformats.org/officeDocument/2006/relationships/hyperlink" Target="https://app.termly.io/dashboard/website/066e09ba-feb6-4fe2-a987-cc7d394f90e4/privacy-policy" TargetMode="External"/><Relationship Id="rId5" Type="http://schemas.openxmlformats.org/officeDocument/2006/relationships/hyperlink" Target="https://www.tidyform.com/" TargetMode="External"/><Relationship Id="rId4" Type="http://schemas.openxmlformats.org/officeDocument/2006/relationships/hyperlink" Target="https://developer.chrome.com/docs/devtools/"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501A84-E03A-4644-83BE-A65F0ACCC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8046748" y="1257300"/>
            <a:ext cx="3505240" cy="4254869"/>
          </a:xfrm>
        </p:spPr>
        <p:txBody>
          <a:bodyPr vert="horz" lIns="91440" tIns="45720" rIns="91440" bIns="45720" rtlCol="0" anchor="t">
            <a:normAutofit/>
          </a:bodyPr>
          <a:lstStyle/>
          <a:p>
            <a:pPr algn="l"/>
            <a:r>
              <a:rPr lang="en-US" sz="3900" dirty="0">
                <a:solidFill>
                  <a:schemeClr val="bg1"/>
                </a:solidFill>
              </a:rPr>
              <a:t>Database Design &amp; Format</a:t>
            </a:r>
          </a:p>
        </p:txBody>
      </p:sp>
      <p:sp>
        <p:nvSpPr>
          <p:cNvPr id="4" name="TextBox 3">
            <a:extLst>
              <a:ext uri="{FF2B5EF4-FFF2-40B4-BE49-F238E27FC236}">
                <a16:creationId xmlns:a16="http://schemas.microsoft.com/office/drawing/2014/main" id="{124252BA-814A-6747-85DE-C47DBD128ACB}"/>
              </a:ext>
            </a:extLst>
          </p:cNvPr>
          <p:cNvSpPr txBox="1"/>
          <p:nvPr/>
        </p:nvSpPr>
        <p:spPr>
          <a:xfrm>
            <a:off x="666755" y="577230"/>
            <a:ext cx="6248398" cy="2452183"/>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used Firebase for our Database needs, as the fluidity allowed us to make changes on the fly as creating and displaying matches was a large roadblock during the SDLC. Firebase tables are more closely related to JSON trees than a traditional SQL table, which both helped and hindered us during the implementation of the project. Due to a change from the original idea, there are two sets of diagrams.</a:t>
            </a:r>
          </a:p>
          <a:p>
            <a:pPr indent="-283464" defTabSz="914400">
              <a:lnSpc>
                <a:spcPct val="112000"/>
              </a:lnSpc>
              <a:spcBef>
                <a:spcPts val="900"/>
              </a:spcBef>
            </a:pPr>
            <a:endParaRPr lang="en-US" dirty="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D9949DD4-1FB3-4162-9489-E2488DEC3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3937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Picture 4">
            <a:extLst>
              <a:ext uri="{FF2B5EF4-FFF2-40B4-BE49-F238E27FC236}">
                <a16:creationId xmlns:a16="http://schemas.microsoft.com/office/drawing/2014/main" id="{106881D6-1C01-6854-D871-BE8E1ECA20C7}"/>
              </a:ext>
            </a:extLst>
          </p:cNvPr>
          <p:cNvPicPr>
            <a:picLocks noChangeAspect="1"/>
          </p:cNvPicPr>
          <p:nvPr/>
        </p:nvPicPr>
        <p:blipFill>
          <a:blip r:embed="rId2"/>
          <a:stretch>
            <a:fillRect/>
          </a:stretch>
        </p:blipFill>
        <p:spPr>
          <a:xfrm>
            <a:off x="1921962" y="3029413"/>
            <a:ext cx="3601384" cy="3382455"/>
          </a:xfrm>
          <a:prstGeom prst="rect">
            <a:avLst/>
          </a:prstGeom>
        </p:spPr>
      </p:pic>
    </p:spTree>
    <p:extLst>
      <p:ext uri="{BB962C8B-B14F-4D97-AF65-F5344CB8AC3E}">
        <p14:creationId xmlns:p14="http://schemas.microsoft.com/office/powerpoint/2010/main" val="86833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dirty="0">
                <a:solidFill>
                  <a:schemeClr val="bg1"/>
                </a:solidFill>
              </a:rPr>
              <a:t>Original Database Cardinalities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10" name="Picture 4">
            <a:extLst>
              <a:ext uri="{FF2B5EF4-FFF2-40B4-BE49-F238E27FC236}">
                <a16:creationId xmlns:a16="http://schemas.microsoft.com/office/drawing/2014/main" id="{F2E44336-EA80-388B-2BDF-FF2254249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21" y="2645439"/>
            <a:ext cx="6988768" cy="37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a:solidFill>
                  <a:schemeClr val="bg1"/>
                </a:solidFill>
              </a:rPr>
              <a:t>Original Database Cardinalities</a:t>
            </a:r>
            <a:endParaRPr lang="en-US"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07712B45-F71E-363F-F68B-DEEEA079BC71}"/>
              </a:ext>
            </a:extLst>
          </p:cNvPr>
          <p:cNvSpPr txBox="1"/>
          <p:nvPr/>
        </p:nvSpPr>
        <p:spPr>
          <a:xfrm>
            <a:off x="960120" y="2569328"/>
            <a:ext cx="10266681" cy="3997727"/>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looked at the different cardinalities for our project and produced the following set:</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Users – One Mandatory to Many Mandatory in relation to Movies table, Many Mandatory to One 	Mandatory in relation to Matches table.</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Movies – Many Optional to Many Optional in relation to Users table, One Mandatory to Many 	Mandatory in relation to Matches tab</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Matches – One Mandatory to Many Mandatory in relation to Users table, Many Optional to One 	Mandatory in relation to Movies table.</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spTree>
    <p:extLst>
      <p:ext uri="{BB962C8B-B14F-4D97-AF65-F5344CB8AC3E}">
        <p14:creationId xmlns:p14="http://schemas.microsoft.com/office/powerpoint/2010/main" val="300676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518508" y="643465"/>
            <a:ext cx="5128880" cy="1202588"/>
          </a:xfrm>
        </p:spPr>
        <p:txBody>
          <a:bodyPr vert="horz" lIns="91440" tIns="45720" rIns="91440" bIns="45720" rtlCol="0" anchor="t">
            <a:normAutofit/>
          </a:bodyPr>
          <a:lstStyle/>
          <a:p>
            <a:pPr algn="l"/>
            <a:r>
              <a:rPr lang="en-US" sz="4000" dirty="0"/>
              <a:t>Original JSON Data Tree</a:t>
            </a:r>
          </a:p>
        </p:txBody>
      </p:sp>
      <p:pic>
        <p:nvPicPr>
          <p:cNvPr id="1028" name="Picture 4">
            <a:extLst>
              <a:ext uri="{FF2B5EF4-FFF2-40B4-BE49-F238E27FC236}">
                <a16:creationId xmlns:a16="http://schemas.microsoft.com/office/drawing/2014/main" id="{780196AF-8EB0-E252-4454-DD21D2567D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280" y="643465"/>
            <a:ext cx="4388019" cy="5255113"/>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655130" y="2013114"/>
            <a:ext cx="5128880" cy="3777041"/>
          </a:xfrm>
          <a:prstGeom prst="rect">
            <a:avLst/>
          </a:prstGeom>
        </p:spPr>
        <p:txBody>
          <a:bodyPr vert="horz" lIns="91440" tIns="45720" rIns="91440" bIns="45720" rtlCol="0">
            <a:noAutofit/>
          </a:bodyPr>
          <a:lstStyle/>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UID (User ID) - Generated automatically by Firebase, makes a great PK as it has a unique value.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Connections – Holds all services, as well categorizing the movies confirmed as well as an ID for reference.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Details – Contains all user details, used for displaying in the Match’s table.</a:t>
            </a: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291744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Final Tree Design</a:t>
            </a:r>
          </a:p>
        </p:txBody>
      </p:sp>
      <p:pic>
        <p:nvPicPr>
          <p:cNvPr id="8194" name="Picture 2">
            <a:extLst>
              <a:ext uri="{FF2B5EF4-FFF2-40B4-BE49-F238E27FC236}">
                <a16:creationId xmlns:a16="http://schemas.microsoft.com/office/drawing/2014/main" id="{A37260B3-FF29-9BE5-70AB-D172E54FF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82" y="639134"/>
            <a:ext cx="4943475" cy="5153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03BBE-DF3C-66D3-E0F6-A052E4C41F17}"/>
              </a:ext>
            </a:extLst>
          </p:cNvPr>
          <p:cNvSpPr txBox="1"/>
          <p:nvPr/>
        </p:nvSpPr>
        <p:spPr>
          <a:xfrm>
            <a:off x="6466195" y="1696065"/>
            <a:ext cx="5515896" cy="1968103"/>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We removed the “yups” section from the JSON tree as we discovered that this was an unnecessary node and caused issues when trying to drill down for the information needed.</a:t>
            </a:r>
          </a:p>
        </p:txBody>
      </p:sp>
    </p:spTree>
    <p:extLst>
      <p:ext uri="{BB962C8B-B14F-4D97-AF65-F5344CB8AC3E}">
        <p14:creationId xmlns:p14="http://schemas.microsoft.com/office/powerpoint/2010/main" val="97299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3076" name="Picture 4">
            <a:extLst>
              <a:ext uri="{FF2B5EF4-FFF2-40B4-BE49-F238E27FC236}">
                <a16:creationId xmlns:a16="http://schemas.microsoft.com/office/drawing/2014/main" id="{6BAD3CF7-ED7B-4760-07DF-E1C65B40E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 y="1569536"/>
            <a:ext cx="51816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2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Final Tree Design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dirty="0"/>
          </a:p>
          <a:p>
            <a:endParaRPr lang="en-CA" dirty="0"/>
          </a:p>
        </p:txBody>
      </p:sp>
      <p:pic>
        <p:nvPicPr>
          <p:cNvPr id="2054" name="Picture 6">
            <a:extLst>
              <a:ext uri="{FF2B5EF4-FFF2-40B4-BE49-F238E27FC236}">
                <a16:creationId xmlns:a16="http://schemas.microsoft.com/office/drawing/2014/main" id="{0BA29FFD-AC4F-E2A9-37EB-DC62554A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89" y="1406106"/>
            <a:ext cx="4772025" cy="3400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773257-59F9-5143-2EF9-5B7F72B115FE}"/>
              </a:ext>
            </a:extLst>
          </p:cNvPr>
          <p:cNvSpPr txBox="1"/>
          <p:nvPr/>
        </p:nvSpPr>
        <p:spPr>
          <a:xfrm>
            <a:off x="6366295" y="2590800"/>
            <a:ext cx="5515896" cy="1209690"/>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There was little to change for the Movies tree except for “yups” node, same as mentioned in the Users tree.</a:t>
            </a:r>
          </a:p>
        </p:txBody>
      </p:sp>
    </p:spTree>
    <p:extLst>
      <p:ext uri="{BB962C8B-B14F-4D97-AF65-F5344CB8AC3E}">
        <p14:creationId xmlns:p14="http://schemas.microsoft.com/office/powerpoint/2010/main" val="397192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a:bodyPr>
          <a:lstStyle/>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5124" name="Picture 4">
            <a:extLst>
              <a:ext uri="{FF2B5EF4-FFF2-40B4-BE49-F238E27FC236}">
                <a16:creationId xmlns:a16="http://schemas.microsoft.com/office/drawing/2014/main" id="{BA6968A4-E467-4D1A-26E2-1A6679158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6" y="923925"/>
            <a:ext cx="5372100" cy="5010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5750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107145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5" name="Rectangle 104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4" y="633779"/>
            <a:ext cx="5443665" cy="1362169"/>
          </a:xfrm>
        </p:spPr>
        <p:txBody>
          <a:bodyPr vert="horz" lIns="91440" tIns="45720" rIns="91440" bIns="45720" rtlCol="0" anchor="t">
            <a:normAutofit/>
          </a:bodyPr>
          <a:lstStyle/>
          <a:p>
            <a:pPr algn="l"/>
            <a:r>
              <a:rPr lang="en-US" dirty="0">
                <a:solidFill>
                  <a:schemeClr val="tx1"/>
                </a:solidFill>
              </a:rPr>
              <a:t>Final Tree Design</a:t>
            </a:r>
          </a:p>
        </p:txBody>
      </p:sp>
      <p:sp>
        <p:nvSpPr>
          <p:cNvPr id="1044"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538057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B9E5FA70-271A-F53A-DF66-0C3A83E51058}"/>
              </a:ext>
            </a:extLst>
          </p:cNvPr>
          <p:cNvSpPr txBox="1"/>
          <p:nvPr/>
        </p:nvSpPr>
        <p:spPr>
          <a:xfrm>
            <a:off x="637323" y="2042858"/>
            <a:ext cx="5443666" cy="3337721"/>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2000" dirty="0"/>
              <a:t>	After the logic was rebuilt to allow users to match with anyone else who has swiped on the same movie, the Matches table was deemed redundant. As we know, from our Database design courses, its best to run a database through the normalization process to ensure that information isn’t repeated for no reason throughout the entities. </a:t>
            </a:r>
          </a:p>
        </p:txBody>
      </p:sp>
      <p:sp>
        <p:nvSpPr>
          <p:cNvPr id="1046" name="Freeform: Shape 1045">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88DD962B-8B26-F642-800A-439D5D58B893}"/>
              </a:ext>
            </a:extLst>
          </p:cNvPr>
          <p:cNvPicPr>
            <a:picLocks noChangeAspect="1"/>
          </p:cNvPicPr>
          <p:nvPr/>
        </p:nvPicPr>
        <p:blipFill rotWithShape="1">
          <a:blip r:embed="rId2"/>
          <a:srcRect l="19351" r="9549" b="1"/>
          <a:stretch/>
        </p:blipFill>
        <p:spPr>
          <a:xfrm>
            <a:off x="6979738" y="10"/>
            <a:ext cx="5212262"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603621"/>
            <a:ext cx="5128880" cy="2685021"/>
          </a:xfrm>
          <a:prstGeom prst="rect">
            <a:avLst/>
          </a:prstGeom>
        </p:spPr>
        <p:txBody>
          <a:bodyPr vert="horz" lIns="91440" tIns="45720" rIns="91440" bIns="45720" rtlCol="0">
            <a:normAutofit/>
          </a:bodyPr>
          <a:lstStyle/>
          <a:p>
            <a:pPr defTabSz="914400">
              <a:lnSpc>
                <a:spcPct val="112000"/>
              </a:lnSpc>
              <a:spcBef>
                <a:spcPts val="900"/>
              </a:spcBef>
            </a:pPr>
            <a:endParaRPr lang="en-US" dirty="0">
              <a:solidFill>
                <a:schemeClr val="tx1">
                  <a:lumMod val="85000"/>
                  <a:lumOff val="15000"/>
                </a:schemeClr>
              </a:solidFill>
            </a:endParaRPr>
          </a:p>
        </p:txBody>
      </p:sp>
    </p:spTree>
    <p:extLst>
      <p:ext uri="{BB962C8B-B14F-4D97-AF65-F5344CB8AC3E}">
        <p14:creationId xmlns:p14="http://schemas.microsoft.com/office/powerpoint/2010/main" val="225451534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Extra documents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1807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dirty="0">
                <a:solidFill>
                  <a:schemeClr val="bg1"/>
                </a:solidFill>
              </a:rPr>
              <a:t>Agenda</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91A341EE-095A-2547-E537-642877CB91A9}"/>
              </a:ext>
            </a:extLst>
          </p:cNvPr>
          <p:cNvSpPr txBox="1"/>
          <p:nvPr/>
        </p:nvSpPr>
        <p:spPr>
          <a:xfrm>
            <a:off x="1101212" y="2586840"/>
            <a:ext cx="9114503" cy="3970318"/>
          </a:xfrm>
          <a:prstGeom prst="rect">
            <a:avLst/>
          </a:prstGeom>
          <a:noFill/>
        </p:spPr>
        <p:txBody>
          <a:bodyPr wrap="square" rtlCol="0">
            <a:spAutoFit/>
          </a:bodyPr>
          <a:lstStyle/>
          <a:p>
            <a:pPr marL="285750" indent="-285750" algn="ctr">
              <a:buFont typeface="Arial" panose="020B0604020202020204" pitchFamily="34" charset="0"/>
              <a:buChar char="•"/>
            </a:pPr>
            <a:r>
              <a:rPr lang="en-CA" dirty="0"/>
              <a:t>Project Timeline</a:t>
            </a:r>
          </a:p>
          <a:p>
            <a:pPr marL="285750" indent="-285750" algn="ctr">
              <a:buFont typeface="Arial" panose="020B0604020202020204" pitchFamily="34" charset="0"/>
              <a:buChar char="•"/>
            </a:pPr>
            <a:r>
              <a:rPr lang="en-CA" dirty="0"/>
              <a:t>Application Description</a:t>
            </a:r>
          </a:p>
          <a:p>
            <a:pPr marL="285750" indent="-285750" algn="ctr">
              <a:buFont typeface="Arial" panose="020B0604020202020204" pitchFamily="34" charset="0"/>
              <a:buChar char="•"/>
            </a:pPr>
            <a:r>
              <a:rPr lang="en-CA" dirty="0"/>
              <a:t>Wireframes, Original &amp; Adapted</a:t>
            </a:r>
          </a:p>
          <a:p>
            <a:pPr marL="285750" indent="-285750" algn="ctr">
              <a:buFont typeface="Arial" panose="020B0604020202020204" pitchFamily="34" charset="0"/>
              <a:buChar char="•"/>
            </a:pPr>
            <a:r>
              <a:rPr lang="en-CA" dirty="0"/>
              <a:t>Database</a:t>
            </a:r>
          </a:p>
          <a:p>
            <a:pPr marL="285750" indent="-285750" algn="ctr">
              <a:buFont typeface="Arial" panose="020B0604020202020204" pitchFamily="34" charset="0"/>
              <a:buChar char="•"/>
            </a:pPr>
            <a:r>
              <a:rPr lang="en-CA" dirty="0"/>
              <a:t>Extra Documents</a:t>
            </a:r>
          </a:p>
          <a:p>
            <a:pPr marL="285750" indent="-285750" algn="ctr">
              <a:buFont typeface="Arial" panose="020B0604020202020204" pitchFamily="34" charset="0"/>
              <a:buChar char="•"/>
            </a:pPr>
            <a:r>
              <a:rPr lang="en-CA" dirty="0"/>
              <a:t>Activities at a Glance</a:t>
            </a:r>
          </a:p>
          <a:p>
            <a:pPr marL="285750" indent="-285750" algn="ctr">
              <a:buFont typeface="Arial" panose="020B0604020202020204" pitchFamily="34" charset="0"/>
              <a:buChar char="•"/>
            </a:pPr>
            <a:r>
              <a:rPr lang="en-CA" dirty="0"/>
              <a:t>Swiping and Matching</a:t>
            </a:r>
          </a:p>
          <a:p>
            <a:pPr marL="285750" indent="-285750" algn="ctr">
              <a:buFont typeface="Arial" panose="020B0604020202020204" pitchFamily="34" charset="0"/>
              <a:buChar char="•"/>
            </a:pPr>
            <a:r>
              <a:rPr lang="en-CA" dirty="0"/>
              <a:t>Account Update and Delete</a:t>
            </a:r>
          </a:p>
          <a:p>
            <a:pPr marL="285750" indent="-285750" algn="ctr">
              <a:buFont typeface="Arial" panose="020B0604020202020204" pitchFamily="34" charset="0"/>
              <a:buChar char="•"/>
            </a:pPr>
            <a:r>
              <a:rPr lang="en-CA" dirty="0"/>
              <a:t>Third-Party Applications</a:t>
            </a:r>
          </a:p>
          <a:p>
            <a:pPr marL="285750" indent="-285750" algn="ctr">
              <a:buFont typeface="Arial" panose="020B0604020202020204" pitchFamily="34" charset="0"/>
              <a:buChar char="•"/>
            </a:pPr>
            <a:r>
              <a:rPr lang="en-CA" dirty="0"/>
              <a:t>External Resources</a:t>
            </a:r>
          </a:p>
          <a:p>
            <a:pPr marL="285750" indent="-285750" algn="ctr">
              <a:buFont typeface="Arial" panose="020B0604020202020204" pitchFamily="34" charset="0"/>
              <a:buChar char="•"/>
            </a:pPr>
            <a:endParaRPr lang="en-CA" dirty="0"/>
          </a:p>
          <a:p>
            <a:pPr marL="285750" indent="-285750" algn="ctr">
              <a:buFont typeface="Arial" panose="020B0604020202020204" pitchFamily="34" charset="0"/>
              <a:buChar char="•"/>
            </a:pPr>
            <a:endParaRPr lang="en-CA" dirty="0"/>
          </a:p>
          <a:p>
            <a:pPr marL="285750" indent="-285750" algn="ctr">
              <a:buFont typeface="Arial" panose="020B0604020202020204" pitchFamily="34" charset="0"/>
              <a:buChar char="•"/>
            </a:pPr>
            <a:endParaRPr lang="en-CA" dirty="0"/>
          </a:p>
          <a:p>
            <a:pPr marL="285750" indent="-285750" algn="ctr">
              <a:buFont typeface="Arial" panose="020B0604020202020204" pitchFamily="34" charset="0"/>
              <a:buChar char="•"/>
            </a:pPr>
            <a:endParaRPr lang="en-CA" dirty="0"/>
          </a:p>
        </p:txBody>
      </p:sp>
    </p:spTree>
    <p:extLst>
      <p:ext uri="{BB962C8B-B14F-4D97-AF65-F5344CB8AC3E}">
        <p14:creationId xmlns:p14="http://schemas.microsoft.com/office/powerpoint/2010/main" val="637025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Privacy Policy</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2308324"/>
          </a:xfrm>
          <a:prstGeom prst="rect">
            <a:avLst/>
          </a:prstGeom>
          <a:noFill/>
        </p:spPr>
        <p:txBody>
          <a:bodyPr wrap="square" rtlCol="0">
            <a:spAutoFit/>
          </a:bodyPr>
          <a:lstStyle/>
          <a:p>
            <a:r>
              <a:rPr lang="en-CA" dirty="0"/>
              <a:t>As the application (at the moment) requires a phone number to be able to contact each other’s Matches, we created a Privacy Policy form that will be able to be accessed through the application. We created this with the help from Termly, which ensured that we were able to ensure that we are covered in case of breach. </a:t>
            </a:r>
          </a:p>
          <a:p>
            <a:endParaRPr lang="en-CA" dirty="0"/>
          </a:p>
          <a:p>
            <a:endParaRPr lang="en-CA" dirty="0"/>
          </a:p>
          <a:p>
            <a:endParaRPr lang="en-CA" dirty="0"/>
          </a:p>
          <a:p>
            <a:r>
              <a:rPr lang="en-CA" dirty="0"/>
              <a:t>Here you can see the Privacy Policy:</a:t>
            </a:r>
          </a:p>
          <a:p>
            <a:r>
              <a:rPr lang="en-CA" dirty="0">
                <a:hlinkClick r:id="rId2"/>
              </a:rPr>
              <a:t>Privacy Policy </a:t>
            </a:r>
            <a:endParaRPr lang="en-CA" dirty="0"/>
          </a:p>
        </p:txBody>
      </p:sp>
    </p:spTree>
    <p:extLst>
      <p:ext uri="{BB962C8B-B14F-4D97-AF65-F5344CB8AC3E}">
        <p14:creationId xmlns:p14="http://schemas.microsoft.com/office/powerpoint/2010/main" val="2431490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r>
              <a:rPr lang="en-US" sz="4000"/>
              <a:t>How to Use Manual</a:t>
            </a:r>
          </a:p>
        </p:txBody>
      </p:sp>
      <p:sp>
        <p:nvSpPr>
          <p:cNvPr id="4" name="TextBox 3">
            <a:extLst>
              <a:ext uri="{FF2B5EF4-FFF2-40B4-BE49-F238E27FC236}">
                <a16:creationId xmlns:a16="http://schemas.microsoft.com/office/drawing/2014/main" id="{124252BA-814A-6747-85DE-C47DBD128ACB}"/>
              </a:ext>
            </a:extLst>
          </p:cNvPr>
          <p:cNvSpPr txBox="1"/>
          <p:nvPr/>
        </p:nvSpPr>
        <p:spPr>
          <a:xfrm>
            <a:off x="762000" y="2492134"/>
            <a:ext cx="3833906"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600" dirty="0">
                <a:solidFill>
                  <a:schemeClr val="tx1">
                    <a:lumMod val="85000"/>
                    <a:lumOff val="15000"/>
                  </a:schemeClr>
                </a:solidFill>
              </a:rPr>
              <a:t>	Built into the application is the Navigation Drawer Menu. One of the options given here is the “How to Use” manual. This section is a FAQ for users to read and know how the application works without being too heavy or overly technical. Also, there has been a separate document created which gives a more in-depth </a:t>
            </a:r>
            <a:r>
              <a:rPr lang="en-US" sz="1600" dirty="0">
                <a:solidFill>
                  <a:schemeClr val="tx1">
                    <a:lumMod val="85000"/>
                    <a:lumOff val="15000"/>
                  </a:schemeClr>
                </a:solidFill>
                <a:hlinkClick r:id="rId2"/>
              </a:rPr>
              <a:t>User Manual</a:t>
            </a:r>
            <a:r>
              <a:rPr lang="en-US" sz="1600" dirty="0">
                <a:solidFill>
                  <a:schemeClr val="tx1">
                    <a:lumMod val="85000"/>
                    <a:lumOff val="15000"/>
                  </a:schemeClr>
                </a:solidFill>
              </a:rPr>
              <a:t> for those that would like to dive deeper. </a:t>
            </a:r>
          </a:p>
          <a:p>
            <a:pPr marL="283464" indent="-283464" defTabSz="914400">
              <a:lnSpc>
                <a:spcPct val="112000"/>
              </a:lnSpc>
              <a:spcBef>
                <a:spcPts val="900"/>
              </a:spcBef>
            </a:pPr>
            <a:endParaRPr lang="en-US" sz="1600" dirty="0">
              <a:solidFill>
                <a:schemeClr val="tx1">
                  <a:lumMod val="85000"/>
                  <a:lumOff val="15000"/>
                </a:schemeClr>
              </a:solidFill>
            </a:endParaRPr>
          </a:p>
        </p:txBody>
      </p:sp>
      <p:pic>
        <p:nvPicPr>
          <p:cNvPr id="6" name="Picture 5" descr="Floorplan on a table">
            <a:extLst>
              <a:ext uri="{FF2B5EF4-FFF2-40B4-BE49-F238E27FC236}">
                <a16:creationId xmlns:a16="http://schemas.microsoft.com/office/drawing/2014/main" id="{A0ABD7E3-7061-24BA-4239-6D336A9D6419}"/>
              </a:ext>
            </a:extLst>
          </p:cNvPr>
          <p:cNvPicPr>
            <a:picLocks noChangeAspect="1"/>
          </p:cNvPicPr>
          <p:nvPr/>
        </p:nvPicPr>
        <p:blipFill rotWithShape="1">
          <a:blip r:embed="rId3"/>
          <a:srcRect l="22284" r="5649"/>
          <a:stretch/>
        </p:blipFill>
        <p:spPr>
          <a:xfrm>
            <a:off x="5181600" y="10"/>
            <a:ext cx="7010399" cy="6857990"/>
          </a:xfrm>
          <a:prstGeom prst="rect">
            <a:avLst/>
          </a:prstGeom>
        </p:spPr>
      </p:pic>
      <p:sp>
        <p:nvSpPr>
          <p:cNvPr id="10"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11459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110837" y="559678"/>
            <a:ext cx="5006108" cy="1759316"/>
          </a:xfrm>
        </p:spPr>
        <p:txBody>
          <a:bodyPr vert="horz" lIns="91440" tIns="45720" rIns="91440" bIns="45720" rtlCol="0" anchor="t">
            <a:normAutofit/>
          </a:bodyPr>
          <a:lstStyle/>
          <a:p>
            <a:r>
              <a:rPr lang="en-US" sz="4000" dirty="0"/>
              <a:t>Software Design Document</a:t>
            </a:r>
          </a:p>
        </p:txBody>
      </p:sp>
      <p:sp>
        <p:nvSpPr>
          <p:cNvPr id="4" name="TextBox 3">
            <a:extLst>
              <a:ext uri="{FF2B5EF4-FFF2-40B4-BE49-F238E27FC236}">
                <a16:creationId xmlns:a16="http://schemas.microsoft.com/office/drawing/2014/main" id="{124252BA-814A-6747-85DE-C47DBD128ACB}"/>
              </a:ext>
            </a:extLst>
          </p:cNvPr>
          <p:cNvSpPr txBox="1"/>
          <p:nvPr/>
        </p:nvSpPr>
        <p:spPr>
          <a:xfrm>
            <a:off x="110837" y="2492134"/>
            <a:ext cx="4904508"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500" dirty="0">
                <a:solidFill>
                  <a:schemeClr val="tx1">
                    <a:lumMod val="85000"/>
                    <a:lumOff val="15000"/>
                  </a:schemeClr>
                </a:solidFill>
              </a:rPr>
              <a:t>	The Software Design Document outlines the different software requirements and translates them into a representation of components, interfaces and data necessary for the implementation of the project. Here at A Penny for Your Thoughts, we endeavor to follow the IEEE Recommended Practice for Software Design Documents, simply at a slightly reduced level.</a:t>
            </a:r>
          </a:p>
          <a:p>
            <a:pPr marL="283464" indent="-283464" defTabSz="914400">
              <a:lnSpc>
                <a:spcPct val="112000"/>
              </a:lnSpc>
              <a:spcBef>
                <a:spcPts val="900"/>
              </a:spcBef>
            </a:pPr>
            <a:endParaRPr lang="en-US" sz="1500" dirty="0">
              <a:solidFill>
                <a:schemeClr val="tx1">
                  <a:lumMod val="85000"/>
                  <a:lumOff val="15000"/>
                </a:schemeClr>
              </a:solidFill>
            </a:endParaRPr>
          </a:p>
          <a:p>
            <a:pPr marL="283464" indent="-283464" defTabSz="914400">
              <a:lnSpc>
                <a:spcPct val="112000"/>
              </a:lnSpc>
              <a:spcBef>
                <a:spcPts val="900"/>
              </a:spcBef>
            </a:pPr>
            <a:r>
              <a:rPr lang="en-US" sz="1500" dirty="0">
                <a:solidFill>
                  <a:schemeClr val="tx1">
                    <a:lumMod val="85000"/>
                    <a:lumOff val="15000"/>
                  </a:schemeClr>
                </a:solidFill>
              </a:rPr>
              <a:t>Here you can see the SDD:</a:t>
            </a:r>
          </a:p>
          <a:p>
            <a:pPr marL="283464" indent="-283464" defTabSz="914400">
              <a:lnSpc>
                <a:spcPct val="112000"/>
              </a:lnSpc>
              <a:spcBef>
                <a:spcPts val="900"/>
              </a:spcBef>
            </a:pPr>
            <a:r>
              <a:rPr lang="en-US" sz="1500" dirty="0">
                <a:solidFill>
                  <a:schemeClr val="tx1">
                    <a:lumMod val="85000"/>
                    <a:lumOff val="15000"/>
                  </a:schemeClr>
                </a:solidFill>
                <a:hlinkClick r:id="rId2"/>
              </a:rPr>
              <a:t>Movie Match Software Design Document</a:t>
            </a:r>
            <a:endParaRPr lang="en-US" sz="1500" dirty="0">
              <a:solidFill>
                <a:schemeClr val="tx1">
                  <a:lumMod val="85000"/>
                  <a:lumOff val="15000"/>
                </a:schemeClr>
              </a:solidFill>
            </a:endParaRPr>
          </a:p>
        </p:txBody>
      </p:sp>
      <p:pic>
        <p:nvPicPr>
          <p:cNvPr id="5" name="Picture 4" descr="Paper files on the table">
            <a:extLst>
              <a:ext uri="{FF2B5EF4-FFF2-40B4-BE49-F238E27FC236}">
                <a16:creationId xmlns:a16="http://schemas.microsoft.com/office/drawing/2014/main" id="{5A7F7971-8655-9D5B-AC91-9E55BC561821}"/>
              </a:ext>
            </a:extLst>
          </p:cNvPr>
          <p:cNvPicPr>
            <a:picLocks noChangeAspect="1"/>
          </p:cNvPicPr>
          <p:nvPr/>
        </p:nvPicPr>
        <p:blipFill rotWithShape="1">
          <a:blip r:embed="rId3"/>
          <a:srcRect l="16051" r="15461" b="2"/>
          <a:stretch/>
        </p:blipFill>
        <p:spPr>
          <a:xfrm>
            <a:off x="5181600" y="10"/>
            <a:ext cx="7010399" cy="6857990"/>
          </a:xfrm>
          <a:prstGeom prst="rect">
            <a:avLst/>
          </a:prstGeom>
        </p:spPr>
      </p:pic>
      <p:sp>
        <p:nvSpPr>
          <p:cNvPr id="19"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270006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Activities at a glance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4845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Launch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06593" y="1846053"/>
            <a:ext cx="6892418" cy="1477328"/>
          </a:xfrm>
          <a:prstGeom prst="rect">
            <a:avLst/>
          </a:prstGeom>
          <a:noFill/>
        </p:spPr>
        <p:txBody>
          <a:bodyPr wrap="square" rtlCol="0">
            <a:spAutoFit/>
          </a:bodyPr>
          <a:lstStyle/>
          <a:p>
            <a:r>
              <a:rPr lang="en-CA" dirty="0"/>
              <a:t>While launching, we treat the users to the Movie Match logo, with which we hope to invoke some feelings of a few decades ago when theatres were the way to go for a group viewing experience.</a:t>
            </a:r>
          </a:p>
          <a:p>
            <a:endParaRPr lang="en-CA" dirty="0"/>
          </a:p>
          <a:p>
            <a:endParaRPr lang="en-CA" dirty="0"/>
          </a:p>
        </p:txBody>
      </p:sp>
      <p:pic>
        <p:nvPicPr>
          <p:cNvPr id="5" name="Picture 4">
            <a:extLst>
              <a:ext uri="{FF2B5EF4-FFF2-40B4-BE49-F238E27FC236}">
                <a16:creationId xmlns:a16="http://schemas.microsoft.com/office/drawing/2014/main" id="{29FDCAB2-D80B-7260-C007-630358EEA6BF}"/>
              </a:ext>
            </a:extLst>
          </p:cNvPr>
          <p:cNvPicPr>
            <a:picLocks noChangeAspect="1"/>
          </p:cNvPicPr>
          <p:nvPr/>
        </p:nvPicPr>
        <p:blipFill>
          <a:blip r:embed="rId2"/>
          <a:stretch>
            <a:fillRect/>
          </a:stretch>
        </p:blipFill>
        <p:spPr>
          <a:xfrm>
            <a:off x="995433" y="559678"/>
            <a:ext cx="3366226" cy="5619449"/>
          </a:xfrm>
          <a:prstGeom prst="rect">
            <a:avLst/>
          </a:prstGeom>
        </p:spPr>
      </p:pic>
    </p:spTree>
    <p:extLst>
      <p:ext uri="{BB962C8B-B14F-4D97-AF65-F5344CB8AC3E}">
        <p14:creationId xmlns:p14="http://schemas.microsoft.com/office/powerpoint/2010/main" val="3604054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L</a:t>
            </a:r>
            <a:r>
              <a:rPr lang="en-CA" dirty="0"/>
              <a:t>anding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94515" y="1803154"/>
            <a:ext cx="6954720" cy="1477328"/>
          </a:xfrm>
          <a:prstGeom prst="rect">
            <a:avLst/>
          </a:prstGeom>
          <a:noFill/>
        </p:spPr>
        <p:txBody>
          <a:bodyPr wrap="square" rtlCol="0">
            <a:spAutoFit/>
          </a:bodyPr>
          <a:lstStyle/>
          <a:p>
            <a:pPr algn="just"/>
            <a:r>
              <a:rPr lang="en-CA" dirty="0"/>
              <a:t>Landing page shows the login options and will allow users to register using Google, Facebook or the application’s own Firebase authorization by using email and password.</a:t>
            </a:r>
          </a:p>
          <a:p>
            <a:endParaRPr lang="en-CA" dirty="0"/>
          </a:p>
          <a:p>
            <a:endParaRPr lang="en-CA" dirty="0"/>
          </a:p>
        </p:txBody>
      </p:sp>
      <p:pic>
        <p:nvPicPr>
          <p:cNvPr id="8" name="Picture 7">
            <a:extLst>
              <a:ext uri="{FF2B5EF4-FFF2-40B4-BE49-F238E27FC236}">
                <a16:creationId xmlns:a16="http://schemas.microsoft.com/office/drawing/2014/main" id="{0A3BEF52-91AF-3E9A-BFCF-F4146FF412E7}"/>
              </a:ext>
            </a:extLst>
          </p:cNvPr>
          <p:cNvPicPr>
            <a:picLocks noChangeAspect="1"/>
          </p:cNvPicPr>
          <p:nvPr/>
        </p:nvPicPr>
        <p:blipFill>
          <a:blip r:embed="rId2"/>
          <a:stretch>
            <a:fillRect/>
          </a:stretch>
        </p:blipFill>
        <p:spPr>
          <a:xfrm>
            <a:off x="1012218" y="559678"/>
            <a:ext cx="3349441" cy="5619449"/>
          </a:xfrm>
          <a:prstGeom prst="rect">
            <a:avLst/>
          </a:prstGeom>
        </p:spPr>
      </p:pic>
    </p:spTree>
    <p:extLst>
      <p:ext uri="{BB962C8B-B14F-4D97-AF65-F5344CB8AC3E}">
        <p14:creationId xmlns:p14="http://schemas.microsoft.com/office/powerpoint/2010/main" val="313107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Register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89467" y="1892074"/>
            <a:ext cx="6963956" cy="1477328"/>
          </a:xfrm>
          <a:prstGeom prst="rect">
            <a:avLst/>
          </a:prstGeom>
          <a:noFill/>
        </p:spPr>
        <p:txBody>
          <a:bodyPr wrap="square" rtlCol="0">
            <a:spAutoFit/>
          </a:bodyPr>
          <a:lstStyle/>
          <a:p>
            <a:pPr algn="just"/>
            <a:r>
              <a:rPr lang="en-CA" dirty="0"/>
              <a:t>Our register activity allows users to keep their information separate from third party sources and can be assured that their information will be kept secure with Firebase’s security measures.</a:t>
            </a:r>
          </a:p>
          <a:p>
            <a:endParaRPr lang="en-CA" dirty="0"/>
          </a:p>
          <a:p>
            <a:endParaRPr lang="en-CA" dirty="0"/>
          </a:p>
        </p:txBody>
      </p:sp>
      <p:pic>
        <p:nvPicPr>
          <p:cNvPr id="5" name="Picture 4">
            <a:extLst>
              <a:ext uri="{FF2B5EF4-FFF2-40B4-BE49-F238E27FC236}">
                <a16:creationId xmlns:a16="http://schemas.microsoft.com/office/drawing/2014/main" id="{F75D5F58-2108-06CF-FE5C-8EE98803920E}"/>
              </a:ext>
            </a:extLst>
          </p:cNvPr>
          <p:cNvPicPr>
            <a:picLocks noChangeAspect="1"/>
          </p:cNvPicPr>
          <p:nvPr/>
        </p:nvPicPr>
        <p:blipFill>
          <a:blip r:embed="rId2"/>
          <a:stretch>
            <a:fillRect/>
          </a:stretch>
        </p:blipFill>
        <p:spPr>
          <a:xfrm>
            <a:off x="1003642" y="559678"/>
            <a:ext cx="3413088" cy="5619449"/>
          </a:xfrm>
          <a:prstGeom prst="rect">
            <a:avLst/>
          </a:prstGeom>
        </p:spPr>
      </p:pic>
    </p:spTree>
    <p:extLst>
      <p:ext uri="{BB962C8B-B14F-4D97-AF65-F5344CB8AC3E}">
        <p14:creationId xmlns:p14="http://schemas.microsoft.com/office/powerpoint/2010/main" val="975266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Login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497376" y="2561277"/>
            <a:ext cx="7037847" cy="1477328"/>
          </a:xfrm>
          <a:prstGeom prst="rect">
            <a:avLst/>
          </a:prstGeom>
          <a:noFill/>
        </p:spPr>
        <p:txBody>
          <a:bodyPr wrap="square" rtlCol="0">
            <a:spAutoFit/>
          </a:bodyPr>
          <a:lstStyle/>
          <a:p>
            <a:pPr algn="just"/>
            <a:r>
              <a:rPr lang="en-CA" dirty="0"/>
              <a:t>(With Account)In case of a long pause from the application, a change of password or from an accidental logout, this activity will use the credentials from Firebase to login. As well, the “Forgot Password?” link is active here for a quick reset.</a:t>
            </a:r>
          </a:p>
          <a:p>
            <a:endParaRPr lang="en-CA" dirty="0"/>
          </a:p>
        </p:txBody>
      </p:sp>
      <p:pic>
        <p:nvPicPr>
          <p:cNvPr id="6" name="Picture 5">
            <a:extLst>
              <a:ext uri="{FF2B5EF4-FFF2-40B4-BE49-F238E27FC236}">
                <a16:creationId xmlns:a16="http://schemas.microsoft.com/office/drawing/2014/main" id="{81B128E2-EF02-68DC-5E60-2D612B575D2E}"/>
              </a:ext>
            </a:extLst>
          </p:cNvPr>
          <p:cNvPicPr>
            <a:picLocks noChangeAspect="1"/>
          </p:cNvPicPr>
          <p:nvPr/>
        </p:nvPicPr>
        <p:blipFill>
          <a:blip r:embed="rId2"/>
          <a:stretch>
            <a:fillRect/>
          </a:stretch>
        </p:blipFill>
        <p:spPr>
          <a:xfrm>
            <a:off x="979629" y="559678"/>
            <a:ext cx="3373821" cy="5619449"/>
          </a:xfrm>
          <a:prstGeom prst="rect">
            <a:avLst/>
          </a:prstGeom>
        </p:spPr>
      </p:pic>
    </p:spTree>
    <p:extLst>
      <p:ext uri="{BB962C8B-B14F-4D97-AF65-F5344CB8AC3E}">
        <p14:creationId xmlns:p14="http://schemas.microsoft.com/office/powerpoint/2010/main" val="175772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a:t>Swiping and matching</a:t>
            </a:r>
            <a:br>
              <a:rPr lang="en-US" sz="6000"/>
            </a:br>
            <a:endParaRPr lang="en-US" sz="600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57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W</a:t>
            </a:r>
            <a:r>
              <a:rPr lang="en-CA" dirty="0"/>
              <a:t>elcome Screen</a:t>
            </a:r>
          </a:p>
        </p:txBody>
      </p:sp>
      <p:pic>
        <p:nvPicPr>
          <p:cNvPr id="7" name="Picture 6">
            <a:extLst>
              <a:ext uri="{FF2B5EF4-FFF2-40B4-BE49-F238E27FC236}">
                <a16:creationId xmlns:a16="http://schemas.microsoft.com/office/drawing/2014/main" id="{65044A62-F605-F716-1368-1A414C096889}"/>
              </a:ext>
            </a:extLst>
          </p:cNvPr>
          <p:cNvPicPr>
            <a:picLocks noChangeAspect="1"/>
          </p:cNvPicPr>
          <p:nvPr/>
        </p:nvPicPr>
        <p:blipFill>
          <a:blip r:embed="rId2"/>
          <a:stretch>
            <a:fillRect/>
          </a:stretch>
        </p:blipFill>
        <p:spPr>
          <a:xfrm>
            <a:off x="1003642" y="559678"/>
            <a:ext cx="3349808" cy="5619449"/>
          </a:xfrm>
          <a:prstGeom prst="rect">
            <a:avLst/>
          </a:prstGeom>
        </p:spPr>
      </p:pic>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477328"/>
          </a:xfrm>
          <a:prstGeom prst="rect">
            <a:avLst/>
          </a:prstGeom>
          <a:noFill/>
        </p:spPr>
        <p:txBody>
          <a:bodyPr wrap="square" rtlCol="0">
            <a:spAutoFit/>
          </a:bodyPr>
          <a:lstStyle/>
          <a:p>
            <a:r>
              <a:rPr lang="en-US" dirty="0"/>
              <a:t>From here, we can start move through the main stages of the application in all it’s glory!</a:t>
            </a:r>
          </a:p>
          <a:p>
            <a:pPr marL="342900" indent="-342900">
              <a:buFont typeface="Arial" panose="020B0604020202020204" pitchFamily="34" charset="0"/>
              <a:buChar char="•"/>
            </a:pPr>
            <a:r>
              <a:rPr lang="en-US" dirty="0"/>
              <a:t>Swipe does this…</a:t>
            </a:r>
          </a:p>
          <a:p>
            <a:pPr marL="342900" indent="-342900">
              <a:buFont typeface="Arial" panose="020B0604020202020204" pitchFamily="34" charset="0"/>
              <a:buChar char="•"/>
            </a:pPr>
            <a:r>
              <a:rPr lang="en-US" dirty="0"/>
              <a:t>Matches does that…</a:t>
            </a:r>
          </a:p>
          <a:p>
            <a:pPr marL="342900" indent="-342900">
              <a:buFont typeface="Arial" panose="020B0604020202020204" pitchFamily="34" charset="0"/>
              <a:buChar char="•"/>
            </a:pPr>
            <a:r>
              <a:rPr lang="en-US" dirty="0"/>
              <a:t>Account does the other thing…</a:t>
            </a:r>
            <a:endParaRPr lang="en-CA" dirty="0"/>
          </a:p>
        </p:txBody>
      </p:sp>
    </p:spTree>
    <p:extLst>
      <p:ext uri="{BB962C8B-B14F-4D97-AF65-F5344CB8AC3E}">
        <p14:creationId xmlns:p14="http://schemas.microsoft.com/office/powerpoint/2010/main" val="984747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3E90B9-CE78-4CCC-BB4C-F36D710238BB}"/>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Project Timeline</a:t>
            </a:r>
          </a:p>
        </p:txBody>
      </p:sp>
      <p:cxnSp>
        <p:nvCxnSpPr>
          <p:cNvPr id="43" name="Straight Connector 4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graphicFrame>
        <p:nvGraphicFramePr>
          <p:cNvPr id="34" name="Content Placeholder 2" descr="accent home chevron process timeline SmartArt">
            <a:extLst>
              <a:ext uri="{FF2B5EF4-FFF2-40B4-BE49-F238E27FC236}">
                <a16:creationId xmlns:a16="http://schemas.microsoft.com/office/drawing/2014/main" id="{9EBBB809-0F32-4239-BB06-9454FB6F49D4}"/>
              </a:ext>
            </a:extLst>
          </p:cNvPr>
          <p:cNvGraphicFramePr>
            <a:graphicFrameLocks noGrp="1"/>
          </p:cNvGraphicFramePr>
          <p:nvPr>
            <p:ph idx="1"/>
            <p:extLst>
              <p:ext uri="{D42A27DB-BD31-4B8C-83A1-F6EECF244321}">
                <p14:modId xmlns:p14="http://schemas.microsoft.com/office/powerpoint/2010/main" val="3429997338"/>
              </p:ext>
            </p:extLst>
          </p:nvPr>
        </p:nvGraphicFramePr>
        <p:xfrm>
          <a:off x="960120" y="2917149"/>
          <a:ext cx="10279971" cy="29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66988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03628"/>
          </a:xfrm>
        </p:spPr>
        <p:txBody>
          <a:bodyPr>
            <a:normAutofit fontScale="90000"/>
          </a:bodyPr>
          <a:lstStyle/>
          <a:p>
            <a:r>
              <a:rPr lang="en-US" dirty="0"/>
              <a:t>Service, Genre &amp; </a:t>
            </a:r>
            <a:br>
              <a:rPr lang="en-US" dirty="0"/>
            </a:br>
            <a:r>
              <a:rPr lang="en-US" dirty="0"/>
              <a:t>Type Screen</a:t>
            </a:r>
            <a:endParaRPr lang="en-CA" dirty="0"/>
          </a:p>
        </p:txBody>
      </p:sp>
      <p:pic>
        <p:nvPicPr>
          <p:cNvPr id="5" name="Picture 4">
            <a:extLst>
              <a:ext uri="{FF2B5EF4-FFF2-40B4-BE49-F238E27FC236}">
                <a16:creationId xmlns:a16="http://schemas.microsoft.com/office/drawing/2014/main" id="{C35E4D75-EE54-3A3E-3925-53AD4E84E92A}"/>
              </a:ext>
            </a:extLst>
          </p:cNvPr>
          <p:cNvPicPr>
            <a:picLocks noChangeAspect="1"/>
          </p:cNvPicPr>
          <p:nvPr/>
        </p:nvPicPr>
        <p:blipFill>
          <a:blip r:embed="rId2"/>
          <a:stretch>
            <a:fillRect/>
          </a:stretch>
        </p:blipFill>
        <p:spPr>
          <a:xfrm>
            <a:off x="1019261" y="559678"/>
            <a:ext cx="3334189" cy="5619449"/>
          </a:xfrm>
          <a:prstGeom prst="rect">
            <a:avLst/>
          </a:prstGeom>
        </p:spPr>
      </p:pic>
      <p:sp>
        <p:nvSpPr>
          <p:cNvPr id="7" name="TextBox 6">
            <a:extLst>
              <a:ext uri="{FF2B5EF4-FFF2-40B4-BE49-F238E27FC236}">
                <a16:creationId xmlns:a16="http://schemas.microsoft.com/office/drawing/2014/main" id="{6F4A5098-BDF4-21D9-961E-6B7BC988D79B}"/>
              </a:ext>
            </a:extLst>
          </p:cNvPr>
          <p:cNvSpPr txBox="1"/>
          <p:nvPr/>
        </p:nvSpPr>
        <p:spPr>
          <a:xfrm>
            <a:off x="4622212" y="2095116"/>
            <a:ext cx="6197600" cy="1200329"/>
          </a:xfrm>
          <a:prstGeom prst="rect">
            <a:avLst/>
          </a:prstGeom>
          <a:noFill/>
        </p:spPr>
        <p:txBody>
          <a:bodyPr wrap="square">
            <a:spAutoFit/>
          </a:bodyPr>
          <a:lstStyle/>
          <a:p>
            <a:r>
              <a:rPr lang="en-US" dirty="0"/>
              <a:t>Choose from:</a:t>
            </a:r>
          </a:p>
          <a:p>
            <a:pPr marL="342900" indent="-342900">
              <a:buFont typeface="Arial" panose="020B0604020202020204" pitchFamily="34" charset="0"/>
              <a:buChar char="•"/>
            </a:pPr>
            <a:r>
              <a:rPr lang="en-US" dirty="0"/>
              <a:t>Services include Prime, Netflix and Disney+</a:t>
            </a:r>
          </a:p>
          <a:p>
            <a:pPr marL="342900" indent="-342900">
              <a:buFont typeface="Arial" panose="020B0604020202020204" pitchFamily="34" charset="0"/>
              <a:buChar char="•"/>
            </a:pPr>
            <a:r>
              <a:rPr lang="en-US" dirty="0"/>
              <a:t>Type includes Movies and Series</a:t>
            </a:r>
          </a:p>
          <a:p>
            <a:pPr marL="342900" indent="-342900">
              <a:buFont typeface="Arial" panose="020B0604020202020204" pitchFamily="34" charset="0"/>
              <a:buChar char="•"/>
            </a:pPr>
            <a:r>
              <a:rPr lang="en-US" dirty="0"/>
              <a:t>Genre holds everything from Action to Sci Fi to Musicals</a:t>
            </a:r>
            <a:endParaRPr lang="en-CA" dirty="0"/>
          </a:p>
        </p:txBody>
      </p:sp>
    </p:spTree>
    <p:extLst>
      <p:ext uri="{BB962C8B-B14F-4D97-AF65-F5344CB8AC3E}">
        <p14:creationId xmlns:p14="http://schemas.microsoft.com/office/powerpoint/2010/main" val="1327470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Swipe</a:t>
            </a:r>
            <a:r>
              <a:rPr lang="en-CA" dirty="0"/>
              <a:t> Screen</a:t>
            </a:r>
          </a:p>
        </p:txBody>
      </p:sp>
      <p:pic>
        <p:nvPicPr>
          <p:cNvPr id="3" name="Picture 2">
            <a:extLst>
              <a:ext uri="{FF2B5EF4-FFF2-40B4-BE49-F238E27FC236}">
                <a16:creationId xmlns:a16="http://schemas.microsoft.com/office/drawing/2014/main" id="{65D5DB03-6F70-6552-06EB-2091B810BC0A}"/>
              </a:ext>
            </a:extLst>
          </p:cNvPr>
          <p:cNvPicPr>
            <a:picLocks noChangeAspect="1"/>
          </p:cNvPicPr>
          <p:nvPr/>
        </p:nvPicPr>
        <p:blipFill>
          <a:blip r:embed="rId2"/>
          <a:stretch>
            <a:fillRect/>
          </a:stretch>
        </p:blipFill>
        <p:spPr>
          <a:xfrm>
            <a:off x="1019261" y="559678"/>
            <a:ext cx="3327132" cy="5619448"/>
          </a:xfrm>
          <a:prstGeom prst="rect">
            <a:avLst/>
          </a:prstGeom>
        </p:spPr>
      </p:pic>
      <p:sp>
        <p:nvSpPr>
          <p:cNvPr id="5" name="TextBox 4">
            <a:extLst>
              <a:ext uri="{FF2B5EF4-FFF2-40B4-BE49-F238E27FC236}">
                <a16:creationId xmlns:a16="http://schemas.microsoft.com/office/drawing/2014/main" id="{AF5EA64A-9A57-1B28-CC55-0E66E0B85419}"/>
              </a:ext>
            </a:extLst>
          </p:cNvPr>
          <p:cNvSpPr txBox="1"/>
          <p:nvPr/>
        </p:nvSpPr>
        <p:spPr>
          <a:xfrm>
            <a:off x="4615155" y="1678657"/>
            <a:ext cx="6137562" cy="2862322"/>
          </a:xfrm>
          <a:prstGeom prst="rect">
            <a:avLst/>
          </a:prstGeom>
          <a:noFill/>
        </p:spPr>
        <p:txBody>
          <a:bodyPr wrap="square">
            <a:spAutoFit/>
          </a:bodyPr>
          <a:lstStyle/>
          <a:p>
            <a:r>
              <a:rPr lang="en-US" dirty="0"/>
              <a:t>The Swipe Activity shows every movie and series available to the API, dependent upon the Service, Genre and Type in groups of 8, as per the API call.</a:t>
            </a:r>
          </a:p>
          <a:p>
            <a:pPr marL="285750" indent="-285750">
              <a:buFont typeface="Arial" panose="020B0604020202020204" pitchFamily="34" charset="0"/>
              <a:buChar char="•"/>
            </a:pPr>
            <a:r>
              <a:rPr lang="en-US" dirty="0"/>
              <a:t>On a single click, we can see details of the film, including runtime, language and year released.</a:t>
            </a:r>
          </a:p>
          <a:p>
            <a:pPr marL="285750" indent="-285750">
              <a:buFont typeface="Arial" panose="020B0604020202020204" pitchFamily="34" charset="0"/>
              <a:buChar char="•"/>
            </a:pPr>
            <a:r>
              <a:rPr lang="en-US" dirty="0"/>
              <a:t>On a long click, we can change the Service so we can see the different movies under the same Genre without changing screens.</a:t>
            </a:r>
          </a:p>
          <a:p>
            <a:pPr marL="285750" indent="-285750">
              <a:buFont typeface="Arial" panose="020B0604020202020204" pitchFamily="34" charset="0"/>
              <a:buChar char="•"/>
            </a:pPr>
            <a:r>
              <a:rPr lang="en-US" dirty="0"/>
              <a:t>If you choose incorrectly, you can push UNDO in the Snackbar prompt.</a:t>
            </a:r>
            <a:endParaRPr lang="en-CA" dirty="0"/>
          </a:p>
        </p:txBody>
      </p:sp>
      <p:pic>
        <p:nvPicPr>
          <p:cNvPr id="4" name="Picture 3">
            <a:extLst>
              <a:ext uri="{FF2B5EF4-FFF2-40B4-BE49-F238E27FC236}">
                <a16:creationId xmlns:a16="http://schemas.microsoft.com/office/drawing/2014/main" id="{68A68ECB-DB6B-B5BA-32B1-7D181BFED702}"/>
              </a:ext>
            </a:extLst>
          </p:cNvPr>
          <p:cNvPicPr>
            <a:picLocks noChangeAspect="1"/>
          </p:cNvPicPr>
          <p:nvPr/>
        </p:nvPicPr>
        <p:blipFill>
          <a:blip r:embed="rId2"/>
          <a:stretch>
            <a:fillRect/>
          </a:stretch>
        </p:blipFill>
        <p:spPr>
          <a:xfrm>
            <a:off x="1171661" y="712078"/>
            <a:ext cx="3327132" cy="5619448"/>
          </a:xfrm>
          <a:prstGeom prst="rect">
            <a:avLst/>
          </a:prstGeom>
        </p:spPr>
      </p:pic>
    </p:spTree>
    <p:extLst>
      <p:ext uri="{BB962C8B-B14F-4D97-AF65-F5344CB8AC3E}">
        <p14:creationId xmlns:p14="http://schemas.microsoft.com/office/powerpoint/2010/main" val="195472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Details Screen</a:t>
            </a:r>
          </a:p>
        </p:txBody>
      </p:sp>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2031325"/>
          </a:xfrm>
          <a:prstGeom prst="rect">
            <a:avLst/>
          </a:prstGeom>
          <a:noFill/>
        </p:spPr>
        <p:txBody>
          <a:bodyPr wrap="square">
            <a:spAutoFit/>
          </a:bodyPr>
          <a:lstStyle/>
          <a:p>
            <a:r>
              <a:rPr lang="en-US" dirty="0"/>
              <a:t>The single click on any movie or series brings you to the Details screen, outlining runtime, year released, original language and a small synopsis on the choice.</a:t>
            </a:r>
          </a:p>
          <a:p>
            <a:pPr marL="285750" indent="-285750">
              <a:buFont typeface="Arial" panose="020B0604020202020204" pitchFamily="34" charset="0"/>
              <a:buChar char="•"/>
            </a:pPr>
            <a:r>
              <a:rPr lang="en-US" dirty="0"/>
              <a:t>The Play button here will allow users who are not looking for a match to start watching any film or series that they so choose.</a:t>
            </a:r>
          </a:p>
          <a:p>
            <a:pPr marL="285750" indent="-285750">
              <a:buFont typeface="Arial" panose="020B0604020202020204" pitchFamily="34" charset="0"/>
              <a:buChar char="•"/>
            </a:pPr>
            <a:endParaRPr lang="en-CA" dirty="0"/>
          </a:p>
        </p:txBody>
      </p:sp>
      <p:pic>
        <p:nvPicPr>
          <p:cNvPr id="5" name="Picture 4">
            <a:extLst>
              <a:ext uri="{FF2B5EF4-FFF2-40B4-BE49-F238E27FC236}">
                <a16:creationId xmlns:a16="http://schemas.microsoft.com/office/drawing/2014/main" id="{8A586D0B-47D1-A7FB-2138-93CED2DEB6CF}"/>
              </a:ext>
            </a:extLst>
          </p:cNvPr>
          <p:cNvPicPr>
            <a:picLocks noChangeAspect="1"/>
          </p:cNvPicPr>
          <p:nvPr/>
        </p:nvPicPr>
        <p:blipFill>
          <a:blip r:embed="rId2"/>
          <a:stretch>
            <a:fillRect/>
          </a:stretch>
        </p:blipFill>
        <p:spPr>
          <a:xfrm>
            <a:off x="1019261" y="559678"/>
            <a:ext cx="3429000" cy="5619449"/>
          </a:xfrm>
          <a:prstGeom prst="rect">
            <a:avLst/>
          </a:prstGeom>
        </p:spPr>
      </p:pic>
    </p:spTree>
    <p:extLst>
      <p:ext uri="{BB962C8B-B14F-4D97-AF65-F5344CB8AC3E}">
        <p14:creationId xmlns:p14="http://schemas.microsoft.com/office/powerpoint/2010/main" val="2682967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Matches Screen</a:t>
            </a:r>
          </a:p>
        </p:txBody>
      </p:sp>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3970318"/>
          </a:xfrm>
          <a:prstGeom prst="rect">
            <a:avLst/>
          </a:prstGeom>
          <a:noFill/>
        </p:spPr>
        <p:txBody>
          <a:bodyPr wrap="square">
            <a:spAutoFit/>
          </a:bodyPr>
          <a:lstStyle/>
          <a:p>
            <a:r>
              <a:rPr lang="en-US" dirty="0"/>
              <a:t>Once a movie or series that you like has other users, we are taken to the Matches Activity where we can see the details of other users.</a:t>
            </a:r>
          </a:p>
          <a:p>
            <a:pPr marL="285750" indent="-285750">
              <a:buFont typeface="Arial" panose="020B0604020202020204" pitchFamily="34" charset="0"/>
              <a:buChar char="•"/>
            </a:pPr>
            <a:r>
              <a:rPr lang="en-US" dirty="0"/>
              <a:t>With a single click, we are taken to the device’s default messaging application. There will be a pre-determined message already written, informing the other user that you have matched on the same movie.</a:t>
            </a:r>
          </a:p>
          <a:p>
            <a:pPr marL="285750" indent="-285750">
              <a:buFont typeface="Arial" panose="020B0604020202020204" pitchFamily="34" charset="0"/>
              <a:buChar char="•"/>
            </a:pPr>
            <a:r>
              <a:rPr lang="en-US" dirty="0"/>
              <a:t>The Share icon allows users to share to their application of choice. This can be social media, message to another unmatched user or email.</a:t>
            </a:r>
          </a:p>
          <a:p>
            <a:pPr marL="285750" indent="-285750">
              <a:buFont typeface="Arial" panose="020B0604020202020204" pitchFamily="34" charset="0"/>
              <a:buChar char="•"/>
            </a:pPr>
            <a:r>
              <a:rPr lang="en-US" dirty="0"/>
              <a:t>The Play button can be used here if a user wants to start watching immediately, opening either the platform’s application or the web version.</a:t>
            </a:r>
          </a:p>
          <a:p>
            <a:pPr marL="285750" indent="-285750">
              <a:buFont typeface="Arial" panose="020B0604020202020204" pitchFamily="34" charset="0"/>
              <a:buChar char="•"/>
            </a:pPr>
            <a:endParaRPr lang="en-CA" dirty="0"/>
          </a:p>
        </p:txBody>
      </p:sp>
      <p:pic>
        <p:nvPicPr>
          <p:cNvPr id="4" name="Picture 3">
            <a:extLst>
              <a:ext uri="{FF2B5EF4-FFF2-40B4-BE49-F238E27FC236}">
                <a16:creationId xmlns:a16="http://schemas.microsoft.com/office/drawing/2014/main" id="{1861E302-DEDC-C6F1-D327-927056772072}"/>
              </a:ext>
            </a:extLst>
          </p:cNvPr>
          <p:cNvPicPr>
            <a:picLocks noChangeAspect="1"/>
          </p:cNvPicPr>
          <p:nvPr/>
        </p:nvPicPr>
        <p:blipFill>
          <a:blip r:embed="rId2"/>
          <a:stretch>
            <a:fillRect/>
          </a:stretch>
        </p:blipFill>
        <p:spPr>
          <a:xfrm>
            <a:off x="1010024" y="559678"/>
            <a:ext cx="3342489" cy="5619448"/>
          </a:xfrm>
          <a:prstGeom prst="rect">
            <a:avLst/>
          </a:prstGeom>
        </p:spPr>
      </p:pic>
    </p:spTree>
    <p:extLst>
      <p:ext uri="{BB962C8B-B14F-4D97-AF65-F5344CB8AC3E}">
        <p14:creationId xmlns:p14="http://schemas.microsoft.com/office/powerpoint/2010/main" val="903200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Account page and update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8154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784436" y="1745673"/>
            <a:ext cx="7010400" cy="1754326"/>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 their information as well as add a profile image that will be shown in the Matches page</a:t>
            </a:r>
          </a:p>
          <a:p>
            <a:pPr marL="342900" indent="-342900">
              <a:buFont typeface="Arial" panose="020B0604020202020204" pitchFamily="34" charset="0"/>
              <a:buChar char="•"/>
            </a:pPr>
            <a:r>
              <a:rPr lang="en-US" dirty="0"/>
              <a:t>Delete their account and information from our database</a:t>
            </a:r>
          </a:p>
          <a:p>
            <a:pPr marL="342900" indent="-342900">
              <a:buFont typeface="Arial" panose="020B0604020202020204" pitchFamily="34" charset="0"/>
              <a:buChar char="•"/>
            </a:pPr>
            <a:r>
              <a:rPr lang="en-US" dirty="0"/>
              <a:t>Logout their account from the current device</a:t>
            </a:r>
          </a:p>
          <a:p>
            <a:pPr marL="342900" indent="-342900">
              <a:buFont typeface="Arial" panose="020B0604020202020204" pitchFamily="34" charset="0"/>
              <a:buChar char="•"/>
            </a:pPr>
            <a:endParaRPr lang="en-US" dirty="0"/>
          </a:p>
        </p:txBody>
      </p:sp>
      <p:pic>
        <p:nvPicPr>
          <p:cNvPr id="9" name="Picture 8">
            <a:extLst>
              <a:ext uri="{FF2B5EF4-FFF2-40B4-BE49-F238E27FC236}">
                <a16:creationId xmlns:a16="http://schemas.microsoft.com/office/drawing/2014/main" id="{71CFC8EB-BF5A-5AA2-DB00-5E4C3F9AE1C9}"/>
              </a:ext>
            </a:extLst>
          </p:cNvPr>
          <p:cNvPicPr>
            <a:picLocks noChangeAspect="1"/>
          </p:cNvPicPr>
          <p:nvPr/>
        </p:nvPicPr>
        <p:blipFill>
          <a:blip r:embed="rId2"/>
          <a:stretch>
            <a:fillRect/>
          </a:stretch>
        </p:blipFill>
        <p:spPr>
          <a:xfrm>
            <a:off x="988394" y="559678"/>
            <a:ext cx="3365056" cy="5619449"/>
          </a:xfrm>
          <a:prstGeom prst="rect">
            <a:avLst/>
          </a:prstGeom>
        </p:spPr>
      </p:pic>
    </p:spTree>
    <p:extLst>
      <p:ext uri="{BB962C8B-B14F-4D97-AF65-F5344CB8AC3E}">
        <p14:creationId xmlns:p14="http://schemas.microsoft.com/office/powerpoint/2010/main" val="2648205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Update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200329"/>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 We have not completed the user image section of the Matches Recycler View, but this will be implemented soon.</a:t>
            </a:r>
          </a:p>
        </p:txBody>
      </p:sp>
      <p:pic>
        <p:nvPicPr>
          <p:cNvPr id="9" name="Picture 8">
            <a:extLst>
              <a:ext uri="{FF2B5EF4-FFF2-40B4-BE49-F238E27FC236}">
                <a16:creationId xmlns:a16="http://schemas.microsoft.com/office/drawing/2014/main" id="{A88BC610-DFF1-4DD3-AEA8-03B80CBBC410}"/>
              </a:ext>
            </a:extLst>
          </p:cNvPr>
          <p:cNvPicPr>
            <a:picLocks noChangeAspect="1"/>
          </p:cNvPicPr>
          <p:nvPr/>
        </p:nvPicPr>
        <p:blipFill>
          <a:blip r:embed="rId2"/>
          <a:stretch>
            <a:fillRect/>
          </a:stretch>
        </p:blipFill>
        <p:spPr>
          <a:xfrm>
            <a:off x="1003642" y="559678"/>
            <a:ext cx="3357892" cy="5619449"/>
          </a:xfrm>
          <a:prstGeom prst="rect">
            <a:avLst/>
          </a:prstGeom>
        </p:spPr>
      </p:pic>
    </p:spTree>
    <p:extLst>
      <p:ext uri="{BB962C8B-B14F-4D97-AF65-F5344CB8AC3E}">
        <p14:creationId xmlns:p14="http://schemas.microsoft.com/office/powerpoint/2010/main" val="3750192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Forgot Password</a:t>
            </a:r>
            <a:r>
              <a:rPr lang="en-CA" dirty="0"/>
              <a:t> Screen</a:t>
            </a:r>
          </a:p>
        </p:txBody>
      </p:sp>
      <p:pic>
        <p:nvPicPr>
          <p:cNvPr id="7" name="Picture 6">
            <a:extLst>
              <a:ext uri="{FF2B5EF4-FFF2-40B4-BE49-F238E27FC236}">
                <a16:creationId xmlns:a16="http://schemas.microsoft.com/office/drawing/2014/main" id="{FED97711-E3D5-A7A0-58C3-56253C38B9D9}"/>
              </a:ext>
            </a:extLst>
          </p:cNvPr>
          <p:cNvPicPr>
            <a:picLocks noChangeAspect="1"/>
          </p:cNvPicPr>
          <p:nvPr/>
        </p:nvPicPr>
        <p:blipFill>
          <a:blip r:embed="rId2"/>
          <a:stretch>
            <a:fillRect/>
          </a:stretch>
        </p:blipFill>
        <p:spPr>
          <a:xfrm>
            <a:off x="1003641" y="559678"/>
            <a:ext cx="3357893" cy="5619449"/>
          </a:xfrm>
          <a:prstGeom prst="rect">
            <a:avLst/>
          </a:prstGeom>
        </p:spPr>
      </p:pic>
      <p:sp>
        <p:nvSpPr>
          <p:cNvPr id="10" name="TextBox 9">
            <a:extLst>
              <a:ext uri="{FF2B5EF4-FFF2-40B4-BE49-F238E27FC236}">
                <a16:creationId xmlns:a16="http://schemas.microsoft.com/office/drawing/2014/main" id="{C723F2A1-FBB5-161A-97DC-FA14ADEEA19D}"/>
              </a:ext>
            </a:extLst>
          </p:cNvPr>
          <p:cNvSpPr txBox="1"/>
          <p:nvPr/>
        </p:nvSpPr>
        <p:spPr>
          <a:xfrm>
            <a:off x="4498848" y="1938528"/>
            <a:ext cx="6190488" cy="923330"/>
          </a:xfrm>
          <a:prstGeom prst="rect">
            <a:avLst/>
          </a:prstGeom>
          <a:noFill/>
        </p:spPr>
        <p:txBody>
          <a:bodyPr wrap="square" rtlCol="0">
            <a:spAutoFit/>
          </a:bodyPr>
          <a:lstStyle/>
          <a:p>
            <a:r>
              <a:rPr lang="en-CA" dirty="0"/>
              <a:t>A User can change a forgotten password without having to leave the application. Once reset, the User is redirected back to the Login page to pass through authentication once more.</a:t>
            </a:r>
          </a:p>
        </p:txBody>
      </p:sp>
    </p:spTree>
    <p:extLst>
      <p:ext uri="{BB962C8B-B14F-4D97-AF65-F5344CB8AC3E}">
        <p14:creationId xmlns:p14="http://schemas.microsoft.com/office/powerpoint/2010/main" val="1023506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Delete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2308324"/>
          </a:xfrm>
          <a:prstGeom prst="rect">
            <a:avLst/>
          </a:prstGeom>
          <a:noFill/>
        </p:spPr>
        <p:txBody>
          <a:bodyPr wrap="square" rtlCol="0">
            <a:spAutoFit/>
          </a:bodyPr>
          <a:lstStyle/>
          <a:p>
            <a:r>
              <a:rPr lang="en-US" dirty="0"/>
              <a:t>If Users feel like Movie Match is not for them, deleting their account is as easy as pushing the delete button found just past the Account page. A Penny for Your Thoughts does not keep user records or personal information after the delete option is chosen.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E6133EEF-8EDC-1924-6714-CDF17D0784B1}"/>
              </a:ext>
            </a:extLst>
          </p:cNvPr>
          <p:cNvPicPr>
            <a:picLocks noChangeAspect="1"/>
          </p:cNvPicPr>
          <p:nvPr/>
        </p:nvPicPr>
        <p:blipFill>
          <a:blip r:embed="rId2"/>
          <a:stretch>
            <a:fillRect/>
          </a:stretch>
        </p:blipFill>
        <p:spPr>
          <a:xfrm>
            <a:off x="1003640" y="559678"/>
            <a:ext cx="3357893" cy="5619449"/>
          </a:xfrm>
          <a:prstGeom prst="rect">
            <a:avLst/>
          </a:prstGeom>
        </p:spPr>
      </p:pic>
    </p:spTree>
    <p:extLst>
      <p:ext uri="{BB962C8B-B14F-4D97-AF65-F5344CB8AC3E}">
        <p14:creationId xmlns:p14="http://schemas.microsoft.com/office/powerpoint/2010/main" val="82966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Third-party applications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990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pPr algn="just"/>
            <a:r>
              <a:rPr lang="en-US" sz="4000" dirty="0"/>
              <a:t>Application Description</a:t>
            </a:r>
          </a:p>
        </p:txBody>
      </p:sp>
      <p:sp>
        <p:nvSpPr>
          <p:cNvPr id="4" name="TextBox 3">
            <a:extLst>
              <a:ext uri="{FF2B5EF4-FFF2-40B4-BE49-F238E27FC236}">
                <a16:creationId xmlns:a16="http://schemas.microsoft.com/office/drawing/2014/main" id="{124252BA-814A-6747-85DE-C47DBD128ACB}"/>
              </a:ext>
            </a:extLst>
          </p:cNvPr>
          <p:cNvSpPr txBox="1"/>
          <p:nvPr/>
        </p:nvSpPr>
        <p:spPr>
          <a:xfrm>
            <a:off x="99589" y="2284295"/>
            <a:ext cx="4861710" cy="3096285"/>
          </a:xfrm>
          <a:prstGeom prst="rect">
            <a:avLst/>
          </a:prstGeom>
        </p:spPr>
        <p:txBody>
          <a:bodyPr vert="horz" lIns="91440" tIns="45720" rIns="91440" bIns="45720" rtlCol="0">
            <a:normAutofit/>
          </a:bodyPr>
          <a:lstStyle/>
          <a:p>
            <a:pPr marL="283464" indent="-283464" algn="just" defTabSz="914400">
              <a:lnSpc>
                <a:spcPct val="102000"/>
              </a:lnSpc>
              <a:spcBef>
                <a:spcPts val="900"/>
              </a:spcBef>
            </a:pPr>
            <a:r>
              <a:rPr lang="en-US" sz="1600" b="1" dirty="0"/>
              <a:t>Original Pitch</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can help indecisive couples find a match across multiple streaming platforms and genres through a lobby that could be accessed through an OTP and/or hyperlink.</a:t>
            </a:r>
          </a:p>
          <a:p>
            <a:pPr marL="283464" indent="-283464" algn="just" defTabSz="914400">
              <a:lnSpc>
                <a:spcPct val="102000"/>
              </a:lnSpc>
              <a:spcBef>
                <a:spcPts val="900"/>
              </a:spcBef>
            </a:pPr>
            <a:endParaRPr lang="en-US" sz="1400" dirty="0">
              <a:solidFill>
                <a:schemeClr val="tx1">
                  <a:lumMod val="85000"/>
                  <a:lumOff val="15000"/>
                </a:schemeClr>
              </a:solidFill>
            </a:endParaRPr>
          </a:p>
          <a:p>
            <a:pPr marL="283464" indent="-283464" algn="just" defTabSz="914400">
              <a:lnSpc>
                <a:spcPct val="102000"/>
              </a:lnSpc>
              <a:spcBef>
                <a:spcPts val="900"/>
              </a:spcBef>
            </a:pPr>
            <a:r>
              <a:rPr lang="en-US" sz="1600" b="1" dirty="0">
                <a:solidFill>
                  <a:schemeClr val="tx1">
                    <a:lumMod val="85000"/>
                    <a:lumOff val="15000"/>
                  </a:schemeClr>
                </a:solidFill>
              </a:rPr>
              <a:t>Midterm Pitch </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will help connect like minded people and find someone to watch a movie or series with. They could be in the same room or across the country, allowing for people who are isolated to connect with others through similar movie and series preferences.</a:t>
            </a:r>
          </a:p>
          <a:p>
            <a:pPr marL="283464" indent="-283464" defTabSz="914400">
              <a:lnSpc>
                <a:spcPct val="102000"/>
              </a:lnSpc>
              <a:spcBef>
                <a:spcPts val="900"/>
              </a:spcBef>
            </a:pPr>
            <a:endParaRPr lang="en-US" sz="1400" dirty="0">
              <a:solidFill>
                <a:schemeClr val="tx1">
                  <a:lumMod val="85000"/>
                  <a:lumOff val="15000"/>
                </a:schemeClr>
              </a:solidFill>
            </a:endParaRPr>
          </a:p>
        </p:txBody>
      </p:sp>
      <p:pic>
        <p:nvPicPr>
          <p:cNvPr id="5" name="Picture 4" descr="Top shot of a representation of networks with stick figures.">
            <a:extLst>
              <a:ext uri="{FF2B5EF4-FFF2-40B4-BE49-F238E27FC236}">
                <a16:creationId xmlns:a16="http://schemas.microsoft.com/office/drawing/2014/main" id="{DACE52A8-F598-1906-A3A2-27349CA761F5}"/>
              </a:ext>
            </a:extLst>
          </p:cNvPr>
          <p:cNvPicPr>
            <a:picLocks noChangeAspect="1"/>
          </p:cNvPicPr>
          <p:nvPr/>
        </p:nvPicPr>
        <p:blipFill rotWithShape="1">
          <a:blip r:embed="rId2"/>
          <a:srcRect l="27577" r="4445"/>
          <a:stretch/>
        </p:blipFill>
        <p:spPr>
          <a:xfrm>
            <a:off x="5181600" y="10"/>
            <a:ext cx="7010399" cy="6857990"/>
          </a:xfrm>
          <a:prstGeom prst="rect">
            <a:avLst/>
          </a:prstGeom>
        </p:spPr>
      </p:pic>
      <p:sp>
        <p:nvSpPr>
          <p:cNvPr id="14"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565907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Streaming Platforms </a:t>
            </a:r>
          </a:p>
        </p:txBody>
      </p:sp>
      <p:pic>
        <p:nvPicPr>
          <p:cNvPr id="4" name="Picture 3">
            <a:extLst>
              <a:ext uri="{FF2B5EF4-FFF2-40B4-BE49-F238E27FC236}">
                <a16:creationId xmlns:a16="http://schemas.microsoft.com/office/drawing/2014/main" id="{305CD386-4BE2-BFEB-9DE5-E12089E61287}"/>
              </a:ext>
            </a:extLst>
          </p:cNvPr>
          <p:cNvPicPr>
            <a:picLocks noChangeAspect="1"/>
          </p:cNvPicPr>
          <p:nvPr/>
        </p:nvPicPr>
        <p:blipFill>
          <a:blip r:embed="rId2"/>
          <a:stretch>
            <a:fillRect/>
          </a:stretch>
        </p:blipFill>
        <p:spPr>
          <a:xfrm>
            <a:off x="1003640" y="559678"/>
            <a:ext cx="3397102" cy="5619449"/>
          </a:xfrm>
          <a:prstGeom prst="rect">
            <a:avLst/>
          </a:prstGeom>
        </p:spPr>
      </p:pic>
      <p:sp>
        <p:nvSpPr>
          <p:cNvPr id="5" name="TextBox 4">
            <a:extLst>
              <a:ext uri="{FF2B5EF4-FFF2-40B4-BE49-F238E27FC236}">
                <a16:creationId xmlns:a16="http://schemas.microsoft.com/office/drawing/2014/main" id="{FD5E1CBB-E7F1-AE53-9384-803F75228647}"/>
              </a:ext>
            </a:extLst>
          </p:cNvPr>
          <p:cNvSpPr txBox="1"/>
          <p:nvPr/>
        </p:nvSpPr>
        <p:spPr>
          <a:xfrm>
            <a:off x="4686216" y="1859339"/>
            <a:ext cx="7010400" cy="3139321"/>
          </a:xfrm>
          <a:prstGeom prst="rect">
            <a:avLst/>
          </a:prstGeom>
          <a:noFill/>
        </p:spPr>
        <p:txBody>
          <a:bodyPr wrap="square" rtlCol="0">
            <a:spAutoFit/>
          </a:bodyPr>
          <a:lstStyle/>
          <a:p>
            <a:r>
              <a:rPr lang="en-US" dirty="0"/>
              <a:t>The Play button from both Details and Matches work in one of two ways:</a:t>
            </a:r>
          </a:p>
          <a:p>
            <a:pPr marL="285750" indent="-285750">
              <a:buFont typeface="Arial" panose="020B0604020202020204" pitchFamily="34" charset="0"/>
              <a:buChar char="•"/>
            </a:pPr>
            <a:r>
              <a:rPr lang="en-US" dirty="0"/>
              <a:t>If the platform is already installed and the user is logged in, the Play button will open directly to the movie or series on the specified platform.</a:t>
            </a:r>
          </a:p>
          <a:p>
            <a:pPr marL="285750" indent="-285750">
              <a:buFont typeface="Arial" panose="020B0604020202020204" pitchFamily="34" charset="0"/>
              <a:buChar char="•"/>
            </a:pPr>
            <a:r>
              <a:rPr lang="en-US" dirty="0"/>
              <a:t>If not, then the user is redirected to the website version of the specified platform.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59379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Messaging </a:t>
            </a:r>
          </a:p>
        </p:txBody>
      </p:sp>
      <p:sp>
        <p:nvSpPr>
          <p:cNvPr id="8" name="TextBox 7">
            <a:extLst>
              <a:ext uri="{FF2B5EF4-FFF2-40B4-BE49-F238E27FC236}">
                <a16:creationId xmlns:a16="http://schemas.microsoft.com/office/drawing/2014/main" id="{0BC2AC16-1AE0-814D-3C5A-7382826C8F63}"/>
              </a:ext>
            </a:extLst>
          </p:cNvPr>
          <p:cNvSpPr txBox="1"/>
          <p:nvPr/>
        </p:nvSpPr>
        <p:spPr>
          <a:xfrm>
            <a:off x="4686216" y="1862005"/>
            <a:ext cx="7010400" cy="1200329"/>
          </a:xfrm>
          <a:prstGeom prst="rect">
            <a:avLst/>
          </a:prstGeom>
          <a:noFill/>
        </p:spPr>
        <p:txBody>
          <a:bodyPr wrap="square" rtlCol="0">
            <a:spAutoFit/>
          </a:bodyPr>
          <a:lstStyle/>
          <a:p>
            <a:r>
              <a:rPr lang="en-CA" dirty="0"/>
              <a:t>Once a User has liked movies or series that others have as well, a single click on their details will take you to your messaging application. There will be a pre-rendered message there that the User can change if they wish.</a:t>
            </a:r>
          </a:p>
        </p:txBody>
      </p:sp>
      <p:pic>
        <p:nvPicPr>
          <p:cNvPr id="4" name="Picture 3">
            <a:extLst>
              <a:ext uri="{FF2B5EF4-FFF2-40B4-BE49-F238E27FC236}">
                <a16:creationId xmlns:a16="http://schemas.microsoft.com/office/drawing/2014/main" id="{6407AAED-9B66-2E4C-FD70-645A2C9C1DE2}"/>
              </a:ext>
            </a:extLst>
          </p:cNvPr>
          <p:cNvPicPr>
            <a:picLocks noChangeAspect="1"/>
          </p:cNvPicPr>
          <p:nvPr/>
        </p:nvPicPr>
        <p:blipFill>
          <a:blip r:embed="rId2"/>
          <a:stretch>
            <a:fillRect/>
          </a:stretch>
        </p:blipFill>
        <p:spPr>
          <a:xfrm>
            <a:off x="1003640" y="559678"/>
            <a:ext cx="3397102" cy="5619449"/>
          </a:xfrm>
          <a:prstGeom prst="rect">
            <a:avLst/>
          </a:prstGeom>
        </p:spPr>
      </p:pic>
    </p:spTree>
    <p:extLst>
      <p:ext uri="{BB962C8B-B14F-4D97-AF65-F5344CB8AC3E}">
        <p14:creationId xmlns:p14="http://schemas.microsoft.com/office/powerpoint/2010/main" val="2946741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Social Media Sharing </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0134" y="1992123"/>
            <a:ext cx="7010400" cy="1200329"/>
          </a:xfrm>
          <a:prstGeom prst="rect">
            <a:avLst/>
          </a:prstGeom>
          <a:noFill/>
        </p:spPr>
        <p:txBody>
          <a:bodyPr wrap="square" rtlCol="0">
            <a:spAutoFit/>
          </a:bodyPr>
          <a:lstStyle/>
          <a:p>
            <a:r>
              <a:rPr lang="en-US" dirty="0"/>
              <a:t>Also, from the Matches page, a User can share the movie or series on the social media platform of their choice. This way, Users can share the fun of finding and matching with their ever-growing circle of like-minded movie lovers!</a:t>
            </a:r>
            <a:endParaRPr lang="en-CA" dirty="0"/>
          </a:p>
        </p:txBody>
      </p:sp>
      <p:pic>
        <p:nvPicPr>
          <p:cNvPr id="4" name="Picture 3">
            <a:extLst>
              <a:ext uri="{FF2B5EF4-FFF2-40B4-BE49-F238E27FC236}">
                <a16:creationId xmlns:a16="http://schemas.microsoft.com/office/drawing/2014/main" id="{641502E5-E079-456B-B3D3-BD29CFB76B76}"/>
              </a:ext>
            </a:extLst>
          </p:cNvPr>
          <p:cNvPicPr>
            <a:picLocks noChangeAspect="1"/>
          </p:cNvPicPr>
          <p:nvPr/>
        </p:nvPicPr>
        <p:blipFill>
          <a:blip r:embed="rId2"/>
          <a:stretch>
            <a:fillRect/>
          </a:stretch>
        </p:blipFill>
        <p:spPr>
          <a:xfrm>
            <a:off x="1003640" y="559678"/>
            <a:ext cx="3389586" cy="5619449"/>
          </a:xfrm>
          <a:prstGeom prst="rect">
            <a:avLst/>
          </a:prstGeom>
        </p:spPr>
      </p:pic>
    </p:spTree>
    <p:extLst>
      <p:ext uri="{BB962C8B-B14F-4D97-AF65-F5344CB8AC3E}">
        <p14:creationId xmlns:p14="http://schemas.microsoft.com/office/powerpoint/2010/main" val="2372347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External resources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3037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Resources</a:t>
            </a:r>
          </a:p>
        </p:txBody>
      </p:sp>
      <p:sp>
        <p:nvSpPr>
          <p:cNvPr id="3" name="TextBox 2">
            <a:extLst>
              <a:ext uri="{FF2B5EF4-FFF2-40B4-BE49-F238E27FC236}">
                <a16:creationId xmlns:a16="http://schemas.microsoft.com/office/drawing/2014/main" id="{A27F555B-62A3-BDCF-11E1-246B5A5F3AA0}"/>
              </a:ext>
            </a:extLst>
          </p:cNvPr>
          <p:cNvSpPr txBox="1"/>
          <p:nvPr/>
        </p:nvSpPr>
        <p:spPr>
          <a:xfrm>
            <a:off x="737419" y="1907458"/>
            <a:ext cx="10874478" cy="2031325"/>
          </a:xfrm>
          <a:prstGeom prst="rect">
            <a:avLst/>
          </a:prstGeom>
          <a:noFill/>
        </p:spPr>
        <p:txBody>
          <a:bodyPr wrap="square" rtlCol="0">
            <a:spAutoFit/>
          </a:bodyPr>
          <a:lstStyle/>
          <a:p>
            <a:pPr marL="285750" indent="-285750">
              <a:buFont typeface="Arial" panose="020B0604020202020204" pitchFamily="34" charset="0"/>
              <a:buChar char="•"/>
            </a:pPr>
            <a:r>
              <a:rPr lang="en-CA" dirty="0"/>
              <a:t>SimCoder YouTube Playlist – Make an Android App like Tinder Parts 1 through 14 - </a:t>
            </a:r>
            <a:r>
              <a:rPr lang="en-CA" dirty="0">
                <a:hlinkClick r:id="rId2"/>
              </a:rPr>
              <a:t>YouTube Watch Link</a:t>
            </a:r>
            <a:endParaRPr lang="en-CA" dirty="0"/>
          </a:p>
          <a:p>
            <a:pPr marL="285750" indent="-285750">
              <a:buFont typeface="Arial" panose="020B0604020202020204" pitchFamily="34" charset="0"/>
              <a:buChar char="•"/>
            </a:pPr>
            <a:r>
              <a:rPr lang="en-CA" dirty="0"/>
              <a:t> Android Developer Documentation – </a:t>
            </a:r>
            <a:r>
              <a:rPr lang="en-CA" dirty="0">
                <a:hlinkClick r:id="rId3"/>
              </a:rPr>
              <a:t>here</a:t>
            </a:r>
            <a:endParaRPr lang="en-CA" dirty="0"/>
          </a:p>
          <a:p>
            <a:pPr marL="285750" indent="-285750">
              <a:buFont typeface="Arial" panose="020B0604020202020204" pitchFamily="34" charset="0"/>
              <a:buChar char="•"/>
            </a:pPr>
            <a:r>
              <a:rPr lang="en-CA" dirty="0"/>
              <a:t>Google Developer Documentation – </a:t>
            </a:r>
            <a:r>
              <a:rPr lang="en-CA" dirty="0">
                <a:hlinkClick r:id="rId4"/>
              </a:rPr>
              <a:t>here</a:t>
            </a:r>
            <a:endParaRPr lang="en-CA" dirty="0"/>
          </a:p>
          <a:p>
            <a:pPr marL="285750" indent="-285750">
              <a:buFont typeface="Arial" panose="020B0604020202020204" pitchFamily="34" charset="0"/>
              <a:buChar char="•"/>
            </a:pPr>
            <a:r>
              <a:rPr lang="en-CA" dirty="0">
                <a:hlinkClick r:id="rId5"/>
              </a:rPr>
              <a:t>TidyForms.com</a:t>
            </a:r>
            <a:endParaRPr lang="en-CA" dirty="0"/>
          </a:p>
          <a:p>
            <a:pPr marL="285750" indent="-285750">
              <a:buFont typeface="Arial" panose="020B0604020202020204" pitchFamily="34" charset="0"/>
              <a:buChar char="•"/>
            </a:pPr>
            <a:r>
              <a:rPr lang="en-CA" dirty="0">
                <a:hlinkClick r:id="rId6"/>
              </a:rPr>
              <a:t>Termly</a:t>
            </a:r>
            <a:r>
              <a:rPr lang="en-CA" dirty="0"/>
              <a:t> – privacy policy generator</a:t>
            </a:r>
          </a:p>
          <a:p>
            <a:pPr marL="285750" indent="-285750">
              <a:buFont typeface="Arial" panose="020B0604020202020204" pitchFamily="34" charset="0"/>
              <a:buChar char="•"/>
            </a:pPr>
            <a:r>
              <a:rPr lang="en-CA" dirty="0">
                <a:hlinkClick r:id="rId7"/>
              </a:rPr>
              <a:t>GeeksforGeeks</a:t>
            </a:r>
            <a:r>
              <a:rPr lang="en-CA" dirty="0"/>
              <a:t> </a:t>
            </a:r>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776021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CEA861C5-3CE8-4AD0-925C-836509B24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9" name="Straight Connector 10">
            <a:extLst>
              <a:ext uri="{FF2B5EF4-FFF2-40B4-BE49-F238E27FC236}">
                <a16:creationId xmlns:a16="http://schemas.microsoft.com/office/drawing/2014/main" id="{EDB3FAAF-5FDF-4576-8E8B-8BE25DB82A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C4641D03-8806-466E-B435-75E31DB25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638"/>
            <a:ext cx="12191999" cy="6890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1950719" y="4213780"/>
            <a:ext cx="8293608" cy="1766993"/>
          </a:xfrm>
        </p:spPr>
        <p:txBody>
          <a:bodyPr vert="horz" lIns="91440" tIns="45720" rIns="91440" bIns="45720" rtlCol="0" anchor="t">
            <a:normAutofit/>
          </a:bodyPr>
          <a:lstStyle/>
          <a:p>
            <a:pPr>
              <a:lnSpc>
                <a:spcPct val="85000"/>
              </a:lnSpc>
            </a:pPr>
            <a:r>
              <a:rPr lang="en-US" sz="4600" cap="all">
                <a:solidFill>
                  <a:schemeClr val="tx2"/>
                </a:solidFill>
              </a:rPr>
              <a:t>Questions, Comments, Thoughts?</a:t>
            </a:r>
          </a:p>
        </p:txBody>
      </p:sp>
      <p:pic>
        <p:nvPicPr>
          <p:cNvPr id="4" name="Picture 3" descr="'The End' typed on a typewriter">
            <a:extLst>
              <a:ext uri="{FF2B5EF4-FFF2-40B4-BE49-F238E27FC236}">
                <a16:creationId xmlns:a16="http://schemas.microsoft.com/office/drawing/2014/main" id="{CEFE6F4D-5C7F-BFCB-A158-E81EB657FF7C}"/>
              </a:ext>
            </a:extLst>
          </p:cNvPr>
          <p:cNvPicPr>
            <a:picLocks noChangeAspect="1"/>
          </p:cNvPicPr>
          <p:nvPr/>
        </p:nvPicPr>
        <p:blipFill rotWithShape="1">
          <a:blip r:embed="rId2"/>
          <a:srcRect t="39586" r="-1" b="16124"/>
          <a:stretch/>
        </p:blipFill>
        <p:spPr>
          <a:xfrm>
            <a:off x="643462" y="610824"/>
            <a:ext cx="11140548" cy="2827703"/>
          </a:xfrm>
          <a:prstGeom prst="rect">
            <a:avLst/>
          </a:prstGeom>
        </p:spPr>
      </p:pic>
      <p:sp>
        <p:nvSpPr>
          <p:cNvPr id="21" name="Freeform 6">
            <a:extLst>
              <a:ext uri="{FF2B5EF4-FFF2-40B4-BE49-F238E27FC236}">
                <a16:creationId xmlns:a16="http://schemas.microsoft.com/office/drawing/2014/main" id="{B0BF07A5-6E0A-4FC9-A923-76663B421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273560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7" name="Straight Connector 16">
            <a:extLst>
              <a:ext uri="{FF2B5EF4-FFF2-40B4-BE49-F238E27FC236}">
                <a16:creationId xmlns:a16="http://schemas.microsoft.com/office/drawing/2014/main" id="{6BC00ABB-3ABB-4DAF-A660-D23A02CB1D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4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37948"/>
          </a:xfrm>
        </p:spPr>
        <p:txBody>
          <a:bodyPr>
            <a:normAutofit fontScale="90000"/>
          </a:bodyPr>
          <a:lstStyle/>
          <a:p>
            <a:r>
              <a:rPr lang="en-CA" dirty="0"/>
              <a:t>Wireframe Diagram </a:t>
            </a:r>
            <a:br>
              <a:rPr lang="en-CA" dirty="0"/>
            </a:br>
            <a:r>
              <a:rPr lang="en-CA" dirty="0"/>
              <a:t>(Original)</a:t>
            </a:r>
          </a:p>
        </p:txBody>
      </p:sp>
      <p:pic>
        <p:nvPicPr>
          <p:cNvPr id="5" name="Picture 4" descr="A picture containing text, row, bunch, different&#10;&#10;Description automatically generated">
            <a:extLst>
              <a:ext uri="{FF2B5EF4-FFF2-40B4-BE49-F238E27FC236}">
                <a16:creationId xmlns:a16="http://schemas.microsoft.com/office/drawing/2014/main" id="{C7631184-B387-62D6-2CFE-80C6CE690160}"/>
              </a:ext>
            </a:extLst>
          </p:cNvPr>
          <p:cNvPicPr>
            <a:picLocks noChangeAspect="1"/>
          </p:cNvPicPr>
          <p:nvPr/>
        </p:nvPicPr>
        <p:blipFill>
          <a:blip r:embed="rId2"/>
          <a:stretch>
            <a:fillRect/>
          </a:stretch>
        </p:blipFill>
        <p:spPr>
          <a:xfrm>
            <a:off x="750499" y="1897626"/>
            <a:ext cx="10905792" cy="4223644"/>
          </a:xfrm>
          <a:prstGeom prst="rect">
            <a:avLst/>
          </a:prstGeom>
        </p:spPr>
      </p:pic>
    </p:spTree>
    <p:extLst>
      <p:ext uri="{BB962C8B-B14F-4D97-AF65-F5344CB8AC3E}">
        <p14:creationId xmlns:p14="http://schemas.microsoft.com/office/powerpoint/2010/main" val="388826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033" name="Straight Connector 103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9F8CD012-29F5-45B8-83DF-393C0A213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45620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6">
            <a:extLst>
              <a:ext uri="{FF2B5EF4-FFF2-40B4-BE49-F238E27FC236}">
                <a16:creationId xmlns:a16="http://schemas.microsoft.com/office/drawing/2014/main" id="{D5807261-5AA8-4462-847C-7789D2671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26341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1039" name="Rectangle 1038">
            <a:extLst>
              <a:ext uri="{FF2B5EF4-FFF2-40B4-BE49-F238E27FC236}">
                <a16:creationId xmlns:a16="http://schemas.microsoft.com/office/drawing/2014/main" id="{5C9F31C1-4E46-4A89-877A-24BBC6D3F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53146"/>
            <a:ext cx="12191999" cy="2304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3464" y="5202087"/>
            <a:ext cx="9600863" cy="894704"/>
          </a:xfrm>
        </p:spPr>
        <p:txBody>
          <a:bodyPr vert="horz" lIns="91440" tIns="45720" rIns="91440" bIns="45720" rtlCol="0" anchor="t">
            <a:normAutofit/>
          </a:bodyPr>
          <a:lstStyle/>
          <a:p>
            <a:pPr>
              <a:lnSpc>
                <a:spcPct val="85000"/>
              </a:lnSpc>
            </a:pPr>
            <a:r>
              <a:rPr lang="en-US" sz="3000" cap="all">
                <a:solidFill>
                  <a:schemeClr val="bg2"/>
                </a:solidFill>
              </a:rPr>
              <a:t>Wireframe Diagram </a:t>
            </a:r>
            <a:br>
              <a:rPr lang="en-US" sz="3000" cap="all">
                <a:solidFill>
                  <a:schemeClr val="bg2"/>
                </a:solidFill>
              </a:rPr>
            </a:br>
            <a:r>
              <a:rPr lang="en-US" sz="3000" cap="all">
                <a:solidFill>
                  <a:schemeClr val="bg2"/>
                </a:solidFill>
              </a:rPr>
              <a:t>(After Change)</a:t>
            </a:r>
          </a:p>
        </p:txBody>
      </p:sp>
      <p:pic>
        <p:nvPicPr>
          <p:cNvPr id="1026" name="Picture 2">
            <a:extLst>
              <a:ext uri="{FF2B5EF4-FFF2-40B4-BE49-F238E27FC236}">
                <a16:creationId xmlns:a16="http://schemas.microsoft.com/office/drawing/2014/main" id="{BA4AE590-7918-08A7-893F-5A2BE3EF49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4036" y="203204"/>
            <a:ext cx="11469974" cy="4358804"/>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40">
            <a:extLst>
              <a:ext uri="{FF2B5EF4-FFF2-40B4-BE49-F238E27FC236}">
                <a16:creationId xmlns:a16="http://schemas.microsoft.com/office/drawing/2014/main" id="{99B864D8-020F-455C-951E-BECB1D7E9E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34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2"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073" name="Straight Connector 106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74" name="Rectangle 106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1076" name="Freeform: Shape 1068">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1" name="Freeform: Shape 1070">
            <a:extLst>
              <a:ext uri="{FF2B5EF4-FFF2-40B4-BE49-F238E27FC236}">
                <a16:creationId xmlns:a16="http://schemas.microsoft.com/office/drawing/2014/main" id="{D6E95BAF-7B85-4D33-BD5C-94336D35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912847" y="1090707"/>
            <a:ext cx="3920565" cy="4676588"/>
          </a:xfrm>
        </p:spPr>
        <p:txBody>
          <a:bodyPr vert="horz" lIns="91440" tIns="45720" rIns="91440" bIns="45720" rtlCol="0" anchor="ctr">
            <a:normAutofit/>
          </a:bodyPr>
          <a:lstStyle/>
          <a:p>
            <a:pPr algn="l">
              <a:lnSpc>
                <a:spcPct val="85000"/>
              </a:lnSpc>
            </a:pPr>
            <a:r>
              <a:rPr lang="en-US" sz="3400" cap="all">
                <a:solidFill>
                  <a:schemeClr val="bg1"/>
                </a:solidFill>
              </a:rPr>
              <a:t>User registration and login</a:t>
            </a:r>
          </a:p>
        </p:txBody>
      </p:sp>
      <p:pic>
        <p:nvPicPr>
          <p:cNvPr id="1028" name="Picture 4">
            <a:extLst>
              <a:ext uri="{FF2B5EF4-FFF2-40B4-BE49-F238E27FC236}">
                <a16:creationId xmlns:a16="http://schemas.microsoft.com/office/drawing/2014/main" id="{CD5782AC-E535-0BB7-FA9B-DBD1AD2A95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364" y="397164"/>
            <a:ext cx="6884567" cy="615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49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0"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2072" name="Straight Connector 2071">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74" name="Rectangle 207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078" name="Freeform: Shape 2077">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0" name="Freeform: Shape 2079">
            <a:extLst>
              <a:ext uri="{FF2B5EF4-FFF2-40B4-BE49-F238E27FC236}">
                <a16:creationId xmlns:a16="http://schemas.microsoft.com/office/drawing/2014/main" id="{D6E95BAF-7B85-4D33-BD5C-94336D35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912847" y="1090707"/>
            <a:ext cx="3920565" cy="4676588"/>
          </a:xfrm>
        </p:spPr>
        <p:txBody>
          <a:bodyPr vert="horz" lIns="91440" tIns="45720" rIns="91440" bIns="45720" rtlCol="0" anchor="ctr">
            <a:normAutofit/>
          </a:bodyPr>
          <a:lstStyle/>
          <a:p>
            <a:pPr algn="l">
              <a:lnSpc>
                <a:spcPct val="85000"/>
              </a:lnSpc>
            </a:pPr>
            <a:r>
              <a:rPr lang="en-US" sz="5400" cap="all">
                <a:solidFill>
                  <a:schemeClr val="bg1"/>
                </a:solidFill>
              </a:rPr>
              <a:t>Swipes and matches</a:t>
            </a:r>
          </a:p>
        </p:txBody>
      </p:sp>
      <p:pic>
        <p:nvPicPr>
          <p:cNvPr id="2050" name="Picture 2">
            <a:extLst>
              <a:ext uri="{FF2B5EF4-FFF2-40B4-BE49-F238E27FC236}">
                <a16:creationId xmlns:a16="http://schemas.microsoft.com/office/drawing/2014/main" id="{28278382-4A2F-E89A-69B6-74288AC4ED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35709"/>
            <a:ext cx="6748332" cy="632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5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269584" y="790199"/>
            <a:ext cx="5946953" cy="1617159"/>
          </a:xfrm>
        </p:spPr>
        <p:txBody>
          <a:bodyPr>
            <a:normAutofit fontScale="90000"/>
          </a:bodyPr>
          <a:lstStyle/>
          <a:p>
            <a:r>
              <a:rPr lang="en-US" sz="4500" dirty="0"/>
              <a:t>DATABASE &amp; CARDINALITIES</a:t>
            </a:r>
            <a:br>
              <a:rPr lang="en-US" sz="4500" dirty="0"/>
            </a:br>
            <a:br>
              <a:rPr lang="en-US" sz="4500" dirty="0"/>
            </a:br>
            <a:br>
              <a:rPr lang="en-US" sz="4500" dirty="0"/>
            </a:br>
            <a:endParaRPr lang="en-US" sz="2400" dirty="0"/>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88ABEB8E-8E1A-D3E9-3229-3FF2FC65D422}"/>
              </a:ext>
            </a:extLst>
          </p:cNvPr>
          <p:cNvSpPr txBox="1"/>
          <p:nvPr/>
        </p:nvSpPr>
        <p:spPr>
          <a:xfrm>
            <a:off x="5427155" y="3165098"/>
            <a:ext cx="5631812" cy="1785104"/>
          </a:xfrm>
          <a:prstGeom prst="rect">
            <a:avLst/>
          </a:prstGeom>
          <a:noFill/>
        </p:spPr>
        <p:txBody>
          <a:bodyPr wrap="square" rtlCol="0">
            <a:spAutoFit/>
          </a:bodyPr>
          <a:lstStyle/>
          <a:p>
            <a:pPr marL="285750" indent="-285750">
              <a:buFont typeface="Arial" panose="020B0604020202020204" pitchFamily="34" charset="0"/>
              <a:buChar char="•"/>
            </a:pPr>
            <a:r>
              <a:rPr lang="en-CA" sz="2200" dirty="0"/>
              <a:t>Original Database Design</a:t>
            </a:r>
          </a:p>
          <a:p>
            <a:pPr marL="285750" indent="-285750">
              <a:buFont typeface="Arial" panose="020B0604020202020204" pitchFamily="34" charset="0"/>
              <a:buChar char="•"/>
            </a:pPr>
            <a:r>
              <a:rPr lang="en-CA" sz="2200" dirty="0"/>
              <a:t>Original Database Cardinalities</a:t>
            </a:r>
          </a:p>
          <a:p>
            <a:pPr marL="285750" indent="-285750">
              <a:buFont typeface="Arial" panose="020B0604020202020204" pitchFamily="34" charset="0"/>
              <a:buChar char="•"/>
            </a:pPr>
            <a:r>
              <a:rPr lang="en-CA" sz="2200" dirty="0"/>
              <a:t>Original and Final JSON Trees</a:t>
            </a:r>
          </a:p>
          <a:p>
            <a:pPr marL="285750" indent="-285750">
              <a:buFont typeface="Arial" panose="020B0604020202020204" pitchFamily="34" charset="0"/>
              <a:buChar char="•"/>
            </a:pPr>
            <a:r>
              <a:rPr lang="en-CA" sz="2200" dirty="0"/>
              <a:t>Final Database Design </a:t>
            </a:r>
          </a:p>
          <a:p>
            <a:pPr marL="285750" indent="-285750">
              <a:buFont typeface="Arial" panose="020B0604020202020204" pitchFamily="34" charset="0"/>
              <a:buChar char="•"/>
            </a:pPr>
            <a:r>
              <a:rPr lang="en-CA" sz="2200" dirty="0"/>
              <a:t>Final Cardinalities</a:t>
            </a:r>
          </a:p>
        </p:txBody>
      </p:sp>
    </p:spTree>
    <p:extLst>
      <p:ext uri="{BB962C8B-B14F-4D97-AF65-F5344CB8AC3E}">
        <p14:creationId xmlns:p14="http://schemas.microsoft.com/office/powerpoint/2010/main" val="3403126598"/>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2.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Headlines design</Template>
  <TotalTime>13693</TotalTime>
  <Words>1885</Words>
  <Application>Microsoft Office PowerPoint</Application>
  <PresentationFormat>Widescreen</PresentationFormat>
  <Paragraphs>146</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Century Schoolbook</vt:lpstr>
      <vt:lpstr>Corbel</vt:lpstr>
      <vt:lpstr>Headlines</vt:lpstr>
      <vt:lpstr>Movie match for android   A penny for your thoughts ltd.</vt:lpstr>
      <vt:lpstr>Agenda</vt:lpstr>
      <vt:lpstr>Project Timeline</vt:lpstr>
      <vt:lpstr>Application Description</vt:lpstr>
      <vt:lpstr>Wireframe Diagram  (Original)</vt:lpstr>
      <vt:lpstr>Wireframe Diagram  (After Change)</vt:lpstr>
      <vt:lpstr>User registration and login</vt:lpstr>
      <vt:lpstr>Swipes and matches</vt:lpstr>
      <vt:lpstr>DATABASE &amp; CARDINALITIES   </vt:lpstr>
      <vt:lpstr>Database Design &amp; Format</vt:lpstr>
      <vt:lpstr>Original Database Cardinalities</vt:lpstr>
      <vt:lpstr>Original Database Cardinalities</vt:lpstr>
      <vt:lpstr>Original JSON Data Tree</vt:lpstr>
      <vt:lpstr>Final Tree Design</vt:lpstr>
      <vt:lpstr>Original JSON Data Tree</vt:lpstr>
      <vt:lpstr>Final Tree Design</vt:lpstr>
      <vt:lpstr>Original JSON Data Tree</vt:lpstr>
      <vt:lpstr>Final Tree Design</vt:lpstr>
      <vt:lpstr>Extra documents </vt:lpstr>
      <vt:lpstr>Privacy Policy</vt:lpstr>
      <vt:lpstr>How to Use Manual</vt:lpstr>
      <vt:lpstr>Software Design Document</vt:lpstr>
      <vt:lpstr>Activities at a glance </vt:lpstr>
      <vt:lpstr>Launch Screen</vt:lpstr>
      <vt:lpstr>Landing Screen</vt:lpstr>
      <vt:lpstr>Register Screen</vt:lpstr>
      <vt:lpstr>Login Screen</vt:lpstr>
      <vt:lpstr>Swiping and matching </vt:lpstr>
      <vt:lpstr>Welcome Screen</vt:lpstr>
      <vt:lpstr>Service, Genre &amp;  Type Screen</vt:lpstr>
      <vt:lpstr>Swipe Screen</vt:lpstr>
      <vt:lpstr>Details Screen</vt:lpstr>
      <vt:lpstr>Matches Screen</vt:lpstr>
      <vt:lpstr>Account page and update </vt:lpstr>
      <vt:lpstr>Account Screen</vt:lpstr>
      <vt:lpstr>Update Screen</vt:lpstr>
      <vt:lpstr>Forgot Password Screen</vt:lpstr>
      <vt:lpstr>Delete Screen</vt:lpstr>
      <vt:lpstr>Third-party applications </vt:lpstr>
      <vt:lpstr>Streaming Platforms </vt:lpstr>
      <vt:lpstr>Messaging </vt:lpstr>
      <vt:lpstr>Social Media Sharing </vt:lpstr>
      <vt:lpstr>External resources </vt:lpstr>
      <vt:lpstr>Resources</vt:lpstr>
      <vt:lpstr>Questions, Comments,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match for android   A penny for your thoughts ltd.</dc:title>
  <dc:creator>Matthew Penny</dc:creator>
  <cp:lastModifiedBy>Matthew Penny</cp:lastModifiedBy>
  <cp:revision>52</cp:revision>
  <dcterms:created xsi:type="dcterms:W3CDTF">2022-07-21T23:26:32Z</dcterms:created>
  <dcterms:modified xsi:type="dcterms:W3CDTF">2022-08-10T18:39:24Z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